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8"/>
  </p:notesMasterIdLst>
  <p:handoutMasterIdLst>
    <p:handoutMasterId r:id="rId29"/>
  </p:handoutMasterIdLst>
  <p:sldIdLst>
    <p:sldId id="256" r:id="rId3"/>
    <p:sldId id="313" r:id="rId4"/>
    <p:sldId id="265" r:id="rId5"/>
    <p:sldId id="266" r:id="rId6"/>
    <p:sldId id="270" r:id="rId7"/>
    <p:sldId id="302" r:id="rId8"/>
    <p:sldId id="303" r:id="rId9"/>
    <p:sldId id="314" r:id="rId10"/>
    <p:sldId id="268" r:id="rId11"/>
    <p:sldId id="267" r:id="rId12"/>
    <p:sldId id="269" r:id="rId13"/>
    <p:sldId id="316" r:id="rId14"/>
    <p:sldId id="317" r:id="rId15"/>
    <p:sldId id="315" r:id="rId16"/>
    <p:sldId id="271" r:id="rId17"/>
    <p:sldId id="272" r:id="rId18"/>
    <p:sldId id="273" r:id="rId19"/>
    <p:sldId id="322" r:id="rId20"/>
    <p:sldId id="323" r:id="rId21"/>
    <p:sldId id="318" r:id="rId22"/>
    <p:sldId id="311" r:id="rId23"/>
    <p:sldId id="277" r:id="rId24"/>
    <p:sldId id="324" r:id="rId25"/>
    <p:sldId id="325" r:id="rId26"/>
    <p:sldId id="32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8"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7" autoAdjust="0"/>
    <p:restoredTop sz="94706" autoAdjust="0"/>
  </p:normalViewPr>
  <p:slideViewPr>
    <p:cSldViewPr showGuides="1">
      <p:cViewPr varScale="1">
        <p:scale>
          <a:sx n="114" d="100"/>
          <a:sy n="114" d="100"/>
        </p:scale>
        <p:origin x="1272" y="114"/>
      </p:cViewPr>
      <p:guideLst>
        <p:guide orient="horz" pos="2160"/>
        <p:guide pos="288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fld id="{24CE221E-83ED-4F6C-BA5F-3F9E6FDB6953}" type="datetimeFigureOut">
              <a:rPr lang="en-US"/>
              <a:t>4/11/2023</a:t>
            </a:fld>
            <a:endParaRPr dirty="0"/>
          </a:p>
        </p:txBody>
      </p:sp>
      <p:sp>
        <p:nvSpPr>
          <p:cNvPr id="4" name="Footer Placeholder 3"/>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fld id="{CA4CBEF8-5CDE-472B-839B-B8BB0C881006}" type="slidenum">
              <a:rPr/>
              <a:t>‹#›</a:t>
            </a:fld>
            <a:endParaRP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97853E5F-CE67-483C-A264-F17AC70E9CA2}" type="datetimeFigureOut">
              <a:rPr lang="en-US"/>
              <a:t>4/11/2023</a:t>
            </a:fld>
            <a:endParaRP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8" rIns="91435" bIns="45718"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6BB98AFB-CB0D-4DFE-87B9-B4B0D0DE73CD}" type="slidenum">
              <a:rPr/>
              <a:t>‹#›</a:t>
            </a:fld>
            <a:endParaRPr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20" y="533402"/>
            <a:ext cx="3772883" cy="251460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799120" y="3403600"/>
            <a:ext cx="3772883" cy="1397000"/>
          </a:xfrm>
        </p:spPr>
        <p:txBody>
          <a:bodyPr>
            <a:normAutofit/>
          </a:bodyPr>
          <a:lstStyle>
            <a:lvl1pPr marL="0" indent="0" algn="l">
              <a:spcBef>
                <a:spcPts val="600"/>
              </a:spcBef>
              <a:buNone/>
              <a:defRPr sz="24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4/11/2023</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6647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4/11/2023</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66809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771" y="533400"/>
            <a:ext cx="1772112"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99118" y="533400"/>
            <a:ext cx="5602158"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4/11/2023</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18824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C8AB-8F2B-9531-BD0B-BB383D620FF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7CD0147-C184-04E9-A303-BF5EF5200DE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1FB92D3-1C15-5F45-5028-956D5940C934}"/>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5" name="Footer Placeholder 4">
            <a:extLst>
              <a:ext uri="{FF2B5EF4-FFF2-40B4-BE49-F238E27FC236}">
                <a16:creationId xmlns:a16="http://schemas.microsoft.com/office/drawing/2014/main" id="{C0C014A7-B3EB-37AF-31E4-A1E30CEC2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1B5ED-4582-A0B0-D48F-85150E1DA293}"/>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4017785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25E58-C2C9-E969-C937-0B30CBD81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82DD51-EA75-94A9-C868-E0A5E91462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B17EA-23D3-C5B9-26BB-B5216059C7C8}"/>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5" name="Footer Placeholder 4">
            <a:extLst>
              <a:ext uri="{FF2B5EF4-FFF2-40B4-BE49-F238E27FC236}">
                <a16:creationId xmlns:a16="http://schemas.microsoft.com/office/drawing/2014/main" id="{5D2F209F-2A44-CCD3-BF38-0C9E0EEDB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98363-36B0-41E4-A033-65E885CAB4CE}"/>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4051512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2762-1390-57FB-937D-67810A916C8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11DCD07-7141-7CD6-78C9-F56F86DE14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F76530-98B4-80D0-46B5-D34860843941}"/>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5" name="Footer Placeholder 4">
            <a:extLst>
              <a:ext uri="{FF2B5EF4-FFF2-40B4-BE49-F238E27FC236}">
                <a16:creationId xmlns:a16="http://schemas.microsoft.com/office/drawing/2014/main" id="{42B61EAD-DDE3-BD5C-7F84-83A8E2129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915B1-64F5-39D5-6D01-8B5D34CD7BF9}"/>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418195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121D-A191-6039-49BE-D1C760BE3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47F04-73DC-F2B4-37EE-7AD605DB635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AA0030-FDBB-D6BA-B353-91CF0075136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B121B-9089-9514-1EC8-3CB648FE4BAF}"/>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6" name="Footer Placeholder 5">
            <a:extLst>
              <a:ext uri="{FF2B5EF4-FFF2-40B4-BE49-F238E27FC236}">
                <a16:creationId xmlns:a16="http://schemas.microsoft.com/office/drawing/2014/main" id="{C1ED5552-ECAE-09FD-5653-1CF0B855F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42F14-0269-5F62-9003-E492A26E5451}"/>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75985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576A-9D90-FA37-6F51-6266BBE7F1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EBBC6-A55F-23A4-760B-216B02B281C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40C5137-3793-9AC2-CE3E-95BF4D438C3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9A2872-5EAC-B6AD-071C-D363E6E4783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398C807-E4C7-9338-F035-544EEF69148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18BD6-1636-2D69-77D6-CE18EA5F64DA}"/>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8" name="Footer Placeholder 7">
            <a:extLst>
              <a:ext uri="{FF2B5EF4-FFF2-40B4-BE49-F238E27FC236}">
                <a16:creationId xmlns:a16="http://schemas.microsoft.com/office/drawing/2014/main" id="{229A0440-51B0-DFE5-4C7C-62EB42CE24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C3B658-9661-E860-3CA1-6FDB81FA356B}"/>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2037615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4CE2-647F-41FB-A3A8-2943CE11C9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2B38F6-5DE2-8E30-C2E2-B006019FCD19}"/>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4" name="Footer Placeholder 3">
            <a:extLst>
              <a:ext uri="{FF2B5EF4-FFF2-40B4-BE49-F238E27FC236}">
                <a16:creationId xmlns:a16="http://schemas.microsoft.com/office/drawing/2014/main" id="{ECFCFB6B-8205-F830-E6D5-13F4119D72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826625-5A26-2F82-EA66-390A0F02CDAF}"/>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2498866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CAFFE6-F8CD-D73E-66DE-C406C30663F9}"/>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3" name="Footer Placeholder 2">
            <a:extLst>
              <a:ext uri="{FF2B5EF4-FFF2-40B4-BE49-F238E27FC236}">
                <a16:creationId xmlns:a16="http://schemas.microsoft.com/office/drawing/2014/main" id="{02194F0B-22EE-2F37-D580-94AC5709A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E767BE-C841-DF6C-94E5-313E20FF6B72}"/>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3318566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4A72-B9D2-AE76-A502-9D1CE57AF96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4EEFED8-22DE-100C-0D8D-D5E026FA360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ED9DD8-B13C-79F9-918A-A27AAA4D68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53537FE-8403-CE29-C47F-5FF2CBA65389}"/>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6" name="Footer Placeholder 5">
            <a:extLst>
              <a:ext uri="{FF2B5EF4-FFF2-40B4-BE49-F238E27FC236}">
                <a16:creationId xmlns:a16="http://schemas.microsoft.com/office/drawing/2014/main" id="{51DC5F05-5784-4B46-6CA1-0410683F3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CD4F2C-6659-C629-BF0B-5760060641E4}"/>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3423044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4/11/2023</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42915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53AEF-908A-2191-02F3-8C5C355C8E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63BD000-AAA8-0DB8-B65B-1C210BA48BE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3078184-6BE3-A7D3-8617-CE3CE47149F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88E88E-2992-4653-C9BC-4CDFE6D5168E}"/>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6" name="Footer Placeholder 5">
            <a:extLst>
              <a:ext uri="{FF2B5EF4-FFF2-40B4-BE49-F238E27FC236}">
                <a16:creationId xmlns:a16="http://schemas.microsoft.com/office/drawing/2014/main" id="{3B5ED107-732F-2CD1-DD73-A8AA308AD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25D7E6-1F49-D0C1-6046-1DEC60B05D96}"/>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880143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32BF-382A-CE25-E7DE-72766DBBE2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CA0A6-E4AA-0577-DFE9-754515F93B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86890-4502-7AA9-0730-C1A5A7904E02}"/>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5" name="Footer Placeholder 4">
            <a:extLst>
              <a:ext uri="{FF2B5EF4-FFF2-40B4-BE49-F238E27FC236}">
                <a16:creationId xmlns:a16="http://schemas.microsoft.com/office/drawing/2014/main" id="{0087FADC-B071-DC37-5820-515FDCB6B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9C7B4-289D-64CE-F84D-7C5BEB8AD52B}"/>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884740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91B85-55AA-EFCF-6FED-867C7CB2C30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0D66C4-328F-FA03-4D41-B0FEAC4E821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41184-3574-61A9-8ACB-1DEB94B0340A}"/>
              </a:ext>
            </a:extLst>
          </p:cNvPr>
          <p:cNvSpPr>
            <a:spLocks noGrp="1"/>
          </p:cNvSpPr>
          <p:nvPr>
            <p:ph type="dt" sz="half" idx="10"/>
          </p:nvPr>
        </p:nvSpPr>
        <p:spPr/>
        <p:txBody>
          <a:bodyPr/>
          <a:lstStyle/>
          <a:p>
            <a:fld id="{8EF58413-F203-4294-827B-91092ABC5CFA}" type="datetimeFigureOut">
              <a:rPr lang="en-US" smtClean="0"/>
              <a:t>4/11/2023</a:t>
            </a:fld>
            <a:endParaRPr lang="en-US"/>
          </a:p>
        </p:txBody>
      </p:sp>
      <p:sp>
        <p:nvSpPr>
          <p:cNvPr id="5" name="Footer Placeholder 4">
            <a:extLst>
              <a:ext uri="{FF2B5EF4-FFF2-40B4-BE49-F238E27FC236}">
                <a16:creationId xmlns:a16="http://schemas.microsoft.com/office/drawing/2014/main" id="{6A60029A-F180-7F7C-527F-24E4CD293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ACD29-398E-BBAC-C55E-CEBFC04010A9}"/>
              </a:ext>
            </a:extLst>
          </p:cNvPr>
          <p:cNvSpPr>
            <a:spLocks noGrp="1"/>
          </p:cNvSpPr>
          <p:nvPr>
            <p:ph type="sldNum" sz="quarter" idx="12"/>
          </p:nvPr>
        </p:nvSpPr>
        <p:spPr/>
        <p:txBody>
          <a:bodyPr/>
          <a:lstStyle/>
          <a:p>
            <a:fld id="{00919A2E-577B-46A8-AFEE-504BECD56939}" type="slidenum">
              <a:rPr lang="en-US" smtClean="0"/>
              <a:t>‹#›</a:t>
            </a:fld>
            <a:endParaRPr lang="en-US"/>
          </a:p>
        </p:txBody>
      </p:sp>
    </p:spTree>
    <p:extLst>
      <p:ext uri="{BB962C8B-B14F-4D97-AF65-F5344CB8AC3E}">
        <p14:creationId xmlns:p14="http://schemas.microsoft.com/office/powerpoint/2010/main" val="309876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9119" y="533400"/>
            <a:ext cx="6516797" cy="2286000"/>
          </a:xfrm>
        </p:spPr>
        <p:txBody>
          <a:bodyPr anchor="b">
            <a:normAutofit/>
          </a:bodyPr>
          <a:lstStyle>
            <a:lvl1pPr algn="l">
              <a:defRPr sz="5400" b="1" cap="none" baseline="0"/>
            </a:lvl1pPr>
          </a:lstStyle>
          <a:p>
            <a:r>
              <a:rPr lang="en-US"/>
              <a:t>Click to edit Master title style</a:t>
            </a:r>
            <a:endParaRPr/>
          </a:p>
        </p:txBody>
      </p:sp>
      <p:sp>
        <p:nvSpPr>
          <p:cNvPr id="3" name="Text Placeholder 2"/>
          <p:cNvSpPr>
            <a:spLocks noGrp="1"/>
          </p:cNvSpPr>
          <p:nvPr>
            <p:ph type="body" idx="1"/>
          </p:nvPr>
        </p:nvSpPr>
        <p:spPr>
          <a:xfrm>
            <a:off x="799119" y="3124200"/>
            <a:ext cx="6516797" cy="1371600"/>
          </a:xfrm>
        </p:spPr>
        <p:txBody>
          <a:bodyPr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E0FA9E5-6744-4841-888F-9E7CC0C2B7EC}" type="datetimeFigureOut">
              <a:rPr lang="en-US"/>
              <a:t>4/11/2023</a:t>
            </a:fld>
            <a:endParaRPr dirty="0"/>
          </a:p>
        </p:txBody>
      </p:sp>
      <p:sp>
        <p:nvSpPr>
          <p:cNvPr id="6" name="Slide Number Placeholder 5"/>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370133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99118" y="1828800"/>
            <a:ext cx="31898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099517" y="1828800"/>
            <a:ext cx="31898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3E0FA9E5-6744-4841-888F-9E7CC0C2B7EC}" type="datetimeFigureOut">
              <a:rPr lang="en-US"/>
              <a:t>4/11/2023</a:t>
            </a:fld>
            <a:endParaRPr dirty="0"/>
          </a:p>
        </p:txBody>
      </p:sp>
      <p:sp>
        <p:nvSpPr>
          <p:cNvPr id="7" name="Slide Number Placeholder 6"/>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34137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99118" y="1828804"/>
            <a:ext cx="3189801"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99118" y="2590800"/>
            <a:ext cx="3189801"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126116" y="1828804"/>
            <a:ext cx="3189801" cy="685801"/>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126116" y="2590800"/>
            <a:ext cx="3189801"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3E0FA9E5-6744-4841-888F-9E7CC0C2B7EC}" type="datetimeFigureOut">
              <a:rPr lang="en-US"/>
              <a:t>4/11/2023</a:t>
            </a:fld>
            <a:endParaRPr dirty="0"/>
          </a:p>
        </p:txBody>
      </p:sp>
      <p:sp>
        <p:nvSpPr>
          <p:cNvPr id="9" name="Slide Number Placeholder 8"/>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00078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3E0FA9E5-6744-4841-888F-9E7CC0C2B7EC}" type="datetimeFigureOut">
              <a:rPr lang="en-US"/>
              <a:t>4/11/2023</a:t>
            </a:fld>
            <a:endParaRPr dirty="0"/>
          </a:p>
        </p:txBody>
      </p:sp>
      <p:sp>
        <p:nvSpPr>
          <p:cNvPr id="5" name="Slide Number Placeholder 4"/>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90715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3E0FA9E5-6744-4841-888F-9E7CC0C2B7EC}" type="datetimeFigureOut">
              <a:rPr lang="en-US"/>
              <a:t>4/11/2023</a:t>
            </a:fld>
            <a:endParaRPr dirty="0"/>
          </a:p>
        </p:txBody>
      </p:sp>
      <p:sp>
        <p:nvSpPr>
          <p:cNvPr id="4" name="Slide Number Placeholder 3"/>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44153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9118" y="533400"/>
            <a:ext cx="3086904" cy="1524000"/>
          </a:xfrm>
        </p:spPr>
        <p:txBody>
          <a:bodyPr anchor="b">
            <a:normAutofit/>
          </a:bodyPr>
          <a:lstStyle>
            <a:lvl1pPr algn="l">
              <a:defRPr sz="3600" b="1"/>
            </a:lvl1pPr>
          </a:lstStyle>
          <a:p>
            <a:r>
              <a:rPr lang="en-US"/>
              <a:t>Click to edit Master title style</a:t>
            </a:r>
            <a:endParaRPr/>
          </a:p>
        </p:txBody>
      </p:sp>
      <p:sp>
        <p:nvSpPr>
          <p:cNvPr id="3" name="Content Placeholder 2"/>
          <p:cNvSpPr>
            <a:spLocks noGrp="1"/>
          </p:cNvSpPr>
          <p:nvPr>
            <p:ph idx="1"/>
          </p:nvPr>
        </p:nvSpPr>
        <p:spPr>
          <a:xfrm>
            <a:off x="4400506" y="533400"/>
            <a:ext cx="4401696"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9118" y="2209800"/>
            <a:ext cx="3086904" cy="3810000"/>
          </a:xfrm>
        </p:spPr>
        <p:txBody>
          <a:bodyPr>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3E0FA9E5-6744-4841-888F-9E7CC0C2B7EC}" type="datetimeFigureOut">
              <a:rPr lang="en-US"/>
              <a:t>4/11/2023</a:t>
            </a:fld>
            <a:endParaRPr dirty="0"/>
          </a:p>
        </p:txBody>
      </p:sp>
      <p:sp>
        <p:nvSpPr>
          <p:cNvPr id="7" name="Slide Number Placeholder 6"/>
          <p:cNvSpPr>
            <a:spLocks noGrp="1"/>
          </p:cNvSpPr>
          <p:nvPr>
            <p:ph type="sldNum" sz="quarter" idx="12"/>
          </p:nvPr>
        </p:nvSpPr>
        <p:spPr/>
        <p:txBody>
          <a:bodyPr/>
          <a:lstStyle/>
          <a:p>
            <a:fld id="{AAEAE4A8-A6E5-453E-B946-FB774B73F48C}" type="slidenum">
              <a:rPr/>
              <a:t>‹#›</a:t>
            </a:fld>
            <a:endParaRPr dirty="0"/>
          </a:p>
        </p:txBody>
      </p:sp>
    </p:spTree>
    <p:extLst>
      <p:ext uri="{BB962C8B-B14F-4D97-AF65-F5344CB8AC3E}">
        <p14:creationId xmlns:p14="http://schemas.microsoft.com/office/powerpoint/2010/main" val="210171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9118" y="533400"/>
            <a:ext cx="3086904" cy="1524000"/>
          </a:xfrm>
        </p:spPr>
        <p:txBody>
          <a:bodyPr anchor="b">
            <a:noAutofit/>
          </a:bodyPr>
          <a:lstStyle>
            <a:lvl1pPr algn="l">
              <a:defRPr sz="36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00507" y="533400"/>
            <a:ext cx="4336259" cy="5791200"/>
          </a:xfrm>
          <a:ln w="50800">
            <a:solidFill>
              <a:schemeClr val="tx1">
                <a:lumMod val="65000"/>
                <a:lumOff val="35000"/>
              </a:schemeClr>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99118" y="2209800"/>
            <a:ext cx="3086904" cy="3810000"/>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1960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9117" y="533400"/>
            <a:ext cx="6516798"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799117" y="1828800"/>
            <a:ext cx="6516798"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799118" y="6155272"/>
            <a:ext cx="4240920" cy="273049"/>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Add a footer</a:t>
            </a:r>
          </a:p>
        </p:txBody>
      </p:sp>
      <p:sp>
        <p:nvSpPr>
          <p:cNvPr id="4" name="Date Placeholder 3"/>
          <p:cNvSpPr>
            <a:spLocks noGrp="1"/>
          </p:cNvSpPr>
          <p:nvPr>
            <p:ph type="dt" sz="half" idx="2"/>
          </p:nvPr>
        </p:nvSpPr>
        <p:spPr>
          <a:xfrm>
            <a:off x="5200813" y="6155272"/>
            <a:ext cx="1028968"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E0FA9E5-6744-4841-888F-9E7CC0C2B7EC}" type="datetimeFigureOut">
              <a:rPr lang="en-US" smtClean="0"/>
              <a:pPr/>
              <a:t>4/11/2023</a:t>
            </a:fld>
            <a:endParaRPr lang="en-US" dirty="0"/>
          </a:p>
        </p:txBody>
      </p:sp>
      <p:sp>
        <p:nvSpPr>
          <p:cNvPr id="6" name="Slide Number Placeholder 5"/>
          <p:cNvSpPr>
            <a:spLocks noGrp="1"/>
          </p:cNvSpPr>
          <p:nvPr>
            <p:ph type="sldNum" sz="quarter" idx="4"/>
          </p:nvPr>
        </p:nvSpPr>
        <p:spPr>
          <a:xfrm>
            <a:off x="6401278" y="6155272"/>
            <a:ext cx="914639" cy="273049"/>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159705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1" kern="120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lumMod val="65000"/>
              <a:lumOff val="3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lumMod val="65000"/>
              <a:lumOff val="35000"/>
            </a:schemeClr>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lumMod val="65000"/>
              <a:lumOff val="3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lumMod val="65000"/>
              <a:lumOff val="35000"/>
            </a:schemeClr>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E3A01-D023-E316-CA5F-48EE96E6F58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0C1FFE-97A9-8849-9C65-F83EB1D82A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A5298-79B7-71C9-E922-B4E8A8CF8FE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F58413-F203-4294-827B-91092ABC5CFA}" type="datetimeFigureOut">
              <a:rPr lang="en-US" smtClean="0"/>
              <a:t>4/11/2023</a:t>
            </a:fld>
            <a:endParaRPr lang="en-US"/>
          </a:p>
        </p:txBody>
      </p:sp>
      <p:sp>
        <p:nvSpPr>
          <p:cNvPr id="5" name="Footer Placeholder 4">
            <a:extLst>
              <a:ext uri="{FF2B5EF4-FFF2-40B4-BE49-F238E27FC236}">
                <a16:creationId xmlns:a16="http://schemas.microsoft.com/office/drawing/2014/main" id="{E331AF4C-AA00-629E-BBE4-F152E292BDC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DC7399-15DF-EF5F-83D8-9BFA5CC2F76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919A2E-577B-46A8-AFEE-504BECD56939}" type="slidenum">
              <a:rPr lang="en-US" smtClean="0"/>
              <a:t>‹#›</a:t>
            </a:fld>
            <a:endParaRPr lang="en-US"/>
          </a:p>
        </p:txBody>
      </p:sp>
    </p:spTree>
    <p:extLst>
      <p:ext uri="{BB962C8B-B14F-4D97-AF65-F5344CB8AC3E}">
        <p14:creationId xmlns:p14="http://schemas.microsoft.com/office/powerpoint/2010/main" val="2857309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4901" y="1447800"/>
            <a:ext cx="6934198" cy="2514601"/>
          </a:xfrm>
        </p:spPr>
        <p:txBody>
          <a:bodyPr/>
          <a:lstStyle/>
          <a:p>
            <a:r>
              <a:rPr lang="en-US" dirty="0">
                <a:solidFill>
                  <a:schemeClr val="tx1"/>
                </a:solidFill>
              </a:rPr>
              <a:t>2023</a:t>
            </a:r>
            <a:br>
              <a:rPr lang="en-US" dirty="0">
                <a:solidFill>
                  <a:schemeClr val="tx1"/>
                </a:solidFill>
              </a:rPr>
            </a:br>
            <a:r>
              <a:rPr lang="en-US" dirty="0">
                <a:solidFill>
                  <a:schemeClr val="tx1"/>
                </a:solidFill>
              </a:rPr>
              <a:t>Street Program</a:t>
            </a:r>
          </a:p>
        </p:txBody>
      </p:sp>
    </p:spTree>
    <p:extLst>
      <p:ext uri="{BB962C8B-B14F-4D97-AF65-F5344CB8AC3E}">
        <p14:creationId xmlns:p14="http://schemas.microsoft.com/office/powerpoint/2010/main" val="14932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232850"/>
            <a:ext cx="8686801" cy="685800"/>
          </a:xfrm>
        </p:spPr>
        <p:txBody>
          <a:bodyPr/>
          <a:lstStyle/>
          <a:p>
            <a:pPr algn="ctr"/>
            <a:r>
              <a:rPr lang="en-US" dirty="0">
                <a:solidFill>
                  <a:schemeClr val="tx1"/>
                </a:solidFill>
              </a:rPr>
              <a:t>The Freeze Thaw Cycle</a:t>
            </a:r>
          </a:p>
        </p:txBody>
      </p:sp>
      <p:sp>
        <p:nvSpPr>
          <p:cNvPr id="6" name="Content Placeholder 5"/>
          <p:cNvSpPr>
            <a:spLocks noGrp="1"/>
          </p:cNvSpPr>
          <p:nvPr>
            <p:ph sz="half" idx="1"/>
          </p:nvPr>
        </p:nvSpPr>
        <p:spPr>
          <a:xfrm>
            <a:off x="762000" y="1330151"/>
            <a:ext cx="3505200" cy="4599326"/>
          </a:xfrm>
        </p:spPr>
        <p:txBody>
          <a:bodyPr>
            <a:normAutofit fontScale="85000" lnSpcReduction="10000"/>
          </a:bodyPr>
          <a:lstStyle/>
          <a:p>
            <a:r>
              <a:rPr lang="en-US" dirty="0"/>
              <a:t>Water seeps into the soil and a road’s subbase below the pavement</a:t>
            </a:r>
          </a:p>
          <a:p>
            <a:r>
              <a:rPr lang="en-US" dirty="0"/>
              <a:t>Cracks or potholes in the pavement surface allow water to enter the paved area, this water freezes, expanding the damaged surface during winter months</a:t>
            </a:r>
          </a:p>
          <a:p>
            <a:r>
              <a:rPr lang="en-US" dirty="0"/>
              <a:t>During frigid temperatures, the water freezes and expands, pushing the pavement upward</a:t>
            </a:r>
          </a:p>
          <a:p>
            <a:r>
              <a:rPr lang="en-US" dirty="0"/>
              <a:t>As the weather warms, ice melts and forms cavities underneath, while the surface of the roadway remains elevated, cars travel overtop the cavities, crushing the compromised layer of pavement forming a pothole</a:t>
            </a:r>
          </a:p>
        </p:txBody>
      </p:sp>
      <p:pic>
        <p:nvPicPr>
          <p:cNvPr id="7" name="Picture 6">
            <a:extLst>
              <a:ext uri="{FF2B5EF4-FFF2-40B4-BE49-F238E27FC236}">
                <a16:creationId xmlns:a16="http://schemas.microsoft.com/office/drawing/2014/main" id="{6BFA0CAC-A92C-4549-9681-92E0390AFBFD}"/>
              </a:ext>
            </a:extLst>
          </p:cNvPr>
          <p:cNvPicPr>
            <a:picLocks noChangeAspect="1"/>
          </p:cNvPicPr>
          <p:nvPr/>
        </p:nvPicPr>
        <p:blipFill>
          <a:blip r:embed="rId2"/>
          <a:stretch>
            <a:fillRect/>
          </a:stretch>
        </p:blipFill>
        <p:spPr>
          <a:xfrm>
            <a:off x="4566034" y="1285316"/>
            <a:ext cx="3048000" cy="2290354"/>
          </a:xfrm>
          <a:prstGeom prst="rect">
            <a:avLst/>
          </a:prstGeom>
        </p:spPr>
      </p:pic>
      <p:pic>
        <p:nvPicPr>
          <p:cNvPr id="10" name="Picture 9">
            <a:extLst>
              <a:ext uri="{FF2B5EF4-FFF2-40B4-BE49-F238E27FC236}">
                <a16:creationId xmlns:a16="http://schemas.microsoft.com/office/drawing/2014/main" id="{778EEAC5-98DC-47C1-BE1F-068B786094E1}"/>
              </a:ext>
            </a:extLst>
          </p:cNvPr>
          <p:cNvPicPr>
            <a:picLocks noChangeAspect="1"/>
          </p:cNvPicPr>
          <p:nvPr/>
        </p:nvPicPr>
        <p:blipFill>
          <a:blip r:embed="rId3"/>
          <a:srcRect/>
          <a:stretch/>
        </p:blipFill>
        <p:spPr>
          <a:xfrm>
            <a:off x="4495133" y="4080474"/>
            <a:ext cx="3189801" cy="2126002"/>
          </a:xfrm>
          <a:prstGeom prst="rect">
            <a:avLst/>
          </a:prstGeom>
        </p:spPr>
      </p:pic>
      <p:sp>
        <p:nvSpPr>
          <p:cNvPr id="11" name="Rectangle 10">
            <a:extLst>
              <a:ext uri="{FF2B5EF4-FFF2-40B4-BE49-F238E27FC236}">
                <a16:creationId xmlns:a16="http://schemas.microsoft.com/office/drawing/2014/main" id="{E37E0FCB-4E65-4943-AE92-01655100C2AA}"/>
              </a:ext>
            </a:extLst>
          </p:cNvPr>
          <p:cNvSpPr/>
          <p:nvPr/>
        </p:nvSpPr>
        <p:spPr>
          <a:xfrm>
            <a:off x="609600" y="6486650"/>
            <a:ext cx="2988960" cy="276999"/>
          </a:xfrm>
          <a:prstGeom prst="rect">
            <a:avLst/>
          </a:prstGeom>
        </p:spPr>
        <p:txBody>
          <a:bodyPr wrap="none">
            <a:spAutoFit/>
          </a:bodyPr>
          <a:lstStyle/>
          <a:p>
            <a:pPr lvl="0"/>
            <a:r>
              <a:rPr lang="en-US" sz="1200" dirty="0">
                <a:solidFill>
                  <a:srgbClr val="000000"/>
                </a:solidFill>
              </a:rPr>
              <a:t>Pictures courtesy of the Republican Herald</a:t>
            </a:r>
          </a:p>
        </p:txBody>
      </p:sp>
    </p:spTree>
    <p:extLst>
      <p:ext uri="{BB962C8B-B14F-4D97-AF65-F5344CB8AC3E}">
        <p14:creationId xmlns:p14="http://schemas.microsoft.com/office/powerpoint/2010/main" val="10108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15" y="245828"/>
            <a:ext cx="8686800" cy="914400"/>
          </a:xfrm>
        </p:spPr>
        <p:txBody>
          <a:bodyPr/>
          <a:lstStyle/>
          <a:p>
            <a:pPr algn="ctr"/>
            <a:r>
              <a:rPr lang="en-US" dirty="0">
                <a:solidFill>
                  <a:schemeClr val="tx1"/>
                </a:solidFill>
              </a:rPr>
              <a:t>Use</a:t>
            </a:r>
          </a:p>
        </p:txBody>
      </p:sp>
      <p:sp>
        <p:nvSpPr>
          <p:cNvPr id="3" name="Text Placeholder 2"/>
          <p:cNvSpPr>
            <a:spLocks noGrp="1"/>
          </p:cNvSpPr>
          <p:nvPr>
            <p:ph type="body" idx="1"/>
          </p:nvPr>
        </p:nvSpPr>
        <p:spPr>
          <a:xfrm>
            <a:off x="45890" y="1455918"/>
            <a:ext cx="8686800" cy="1371600"/>
          </a:xfrm>
        </p:spPr>
        <p:txBody>
          <a:bodyPr>
            <a:normAutofit fontScale="92500"/>
          </a:bodyPr>
          <a:lstStyle/>
          <a:p>
            <a:pPr marL="342900" indent="-342900">
              <a:buFont typeface="Arial" panose="020B0604020202020204" pitchFamily="34" charset="0"/>
              <a:buChar char="•"/>
            </a:pPr>
            <a:r>
              <a:rPr lang="en-US" dirty="0"/>
              <a:t>Roads that are heavily traveled are at a higher risk of needing repairs and maintenance.  Often times, they are the most expensive and difficult to repair.  Tractor trailers and large vehicles are contributing factors to wear and tear on city streets.</a:t>
            </a:r>
          </a:p>
        </p:txBody>
      </p:sp>
      <p:pic>
        <p:nvPicPr>
          <p:cNvPr id="5" name="Picture 4">
            <a:extLst>
              <a:ext uri="{FF2B5EF4-FFF2-40B4-BE49-F238E27FC236}">
                <a16:creationId xmlns:a16="http://schemas.microsoft.com/office/drawing/2014/main" id="{9DA83691-AC69-445D-A126-3CB332965DC2}"/>
              </a:ext>
            </a:extLst>
          </p:cNvPr>
          <p:cNvPicPr>
            <a:picLocks noChangeAspect="1"/>
          </p:cNvPicPr>
          <p:nvPr/>
        </p:nvPicPr>
        <p:blipFill>
          <a:blip r:embed="rId2"/>
          <a:stretch>
            <a:fillRect/>
          </a:stretch>
        </p:blipFill>
        <p:spPr>
          <a:xfrm>
            <a:off x="467530" y="3276600"/>
            <a:ext cx="3921760" cy="2772684"/>
          </a:xfrm>
          <a:prstGeom prst="rect">
            <a:avLst/>
          </a:prstGeom>
        </p:spPr>
      </p:pic>
      <p:pic>
        <p:nvPicPr>
          <p:cNvPr id="6" name="Picture 5">
            <a:extLst>
              <a:ext uri="{FF2B5EF4-FFF2-40B4-BE49-F238E27FC236}">
                <a16:creationId xmlns:a16="http://schemas.microsoft.com/office/drawing/2014/main" id="{02035066-452B-4F22-9913-B8547993319C}"/>
              </a:ext>
            </a:extLst>
          </p:cNvPr>
          <p:cNvPicPr>
            <a:picLocks noChangeAspect="1"/>
          </p:cNvPicPr>
          <p:nvPr/>
        </p:nvPicPr>
        <p:blipFill>
          <a:blip r:embed="rId3"/>
          <a:stretch>
            <a:fillRect/>
          </a:stretch>
        </p:blipFill>
        <p:spPr>
          <a:xfrm>
            <a:off x="4594231" y="3266170"/>
            <a:ext cx="4138459" cy="2783114"/>
          </a:xfrm>
          <a:prstGeom prst="rect">
            <a:avLst/>
          </a:prstGeom>
        </p:spPr>
      </p:pic>
    </p:spTree>
    <p:extLst>
      <p:ext uri="{BB962C8B-B14F-4D97-AF65-F5344CB8AC3E}">
        <p14:creationId xmlns:p14="http://schemas.microsoft.com/office/powerpoint/2010/main" val="413117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63084"/>
            <a:ext cx="8686800" cy="914400"/>
          </a:xfrm>
        </p:spPr>
        <p:txBody>
          <a:bodyPr>
            <a:normAutofit/>
          </a:bodyPr>
          <a:lstStyle/>
          <a:p>
            <a:pPr algn="ctr"/>
            <a:r>
              <a:rPr lang="en-US" dirty="0">
                <a:solidFill>
                  <a:schemeClr val="tx1"/>
                </a:solidFill>
              </a:rPr>
              <a:t>Natural Disasters</a:t>
            </a:r>
          </a:p>
        </p:txBody>
      </p:sp>
      <p:sp>
        <p:nvSpPr>
          <p:cNvPr id="3" name="Text Placeholder 2"/>
          <p:cNvSpPr>
            <a:spLocks noGrp="1"/>
          </p:cNvSpPr>
          <p:nvPr>
            <p:ph type="body" idx="1"/>
          </p:nvPr>
        </p:nvSpPr>
        <p:spPr>
          <a:xfrm>
            <a:off x="45890" y="1455918"/>
            <a:ext cx="8686800" cy="1371600"/>
          </a:xfrm>
        </p:spPr>
        <p:txBody>
          <a:bodyPr>
            <a:normAutofit/>
          </a:bodyPr>
          <a:lstStyle/>
          <a:p>
            <a:pPr marL="342900" indent="-342900">
              <a:buFont typeface="Arial" panose="020B0604020202020204" pitchFamily="34" charset="0"/>
              <a:buChar char="•"/>
            </a:pPr>
            <a:r>
              <a:rPr lang="en-US" dirty="0"/>
              <a:t>Damage from flooding, hail, strong winds can severely damage streets and public property. In some cases, city roads and infrastructure can be destroyed in hours.</a:t>
            </a:r>
          </a:p>
        </p:txBody>
      </p:sp>
      <p:pic>
        <p:nvPicPr>
          <p:cNvPr id="4" name="Picture 3">
            <a:extLst>
              <a:ext uri="{FF2B5EF4-FFF2-40B4-BE49-F238E27FC236}">
                <a16:creationId xmlns:a16="http://schemas.microsoft.com/office/drawing/2014/main" id="{DB6F2292-343B-F701-6CA8-46E3759D7F04}"/>
              </a:ext>
            </a:extLst>
          </p:cNvPr>
          <p:cNvPicPr>
            <a:picLocks noChangeAspect="1"/>
          </p:cNvPicPr>
          <p:nvPr/>
        </p:nvPicPr>
        <p:blipFill>
          <a:blip r:embed="rId2"/>
          <a:stretch>
            <a:fillRect/>
          </a:stretch>
        </p:blipFill>
        <p:spPr>
          <a:xfrm>
            <a:off x="990600" y="2586921"/>
            <a:ext cx="3200401" cy="2394374"/>
          </a:xfrm>
          <a:prstGeom prst="rect">
            <a:avLst/>
          </a:prstGeom>
        </p:spPr>
      </p:pic>
      <p:sp>
        <p:nvSpPr>
          <p:cNvPr id="7" name="Text Placeholder 2">
            <a:extLst>
              <a:ext uri="{FF2B5EF4-FFF2-40B4-BE49-F238E27FC236}">
                <a16:creationId xmlns:a16="http://schemas.microsoft.com/office/drawing/2014/main" id="{581BC911-4151-A100-8D77-BFE6F9BEEE47}"/>
              </a:ext>
            </a:extLst>
          </p:cNvPr>
          <p:cNvSpPr txBox="1">
            <a:spLocks/>
          </p:cNvSpPr>
          <p:nvPr/>
        </p:nvSpPr>
        <p:spPr>
          <a:xfrm>
            <a:off x="228600" y="5179116"/>
            <a:ext cx="8686800" cy="137160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2400"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1000"/>
              </a:spcBef>
              <a:buClr>
                <a:schemeClr val="tx1">
                  <a:lumMod val="65000"/>
                  <a:lumOff val="35000"/>
                </a:schemeClr>
              </a:buClr>
              <a:buSzPct val="80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Clr>
                <a:schemeClr val="tx1">
                  <a:lumMod val="65000"/>
                  <a:lumOff val="35000"/>
                </a:schemeClr>
              </a:buClr>
              <a:buSzPct val="8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ts val="600"/>
              </a:spcBef>
              <a:buSzPct val="80000"/>
              <a:buFont typeface="Arial" pitchFamily="34" charset="0"/>
              <a:buNone/>
              <a:defRPr sz="1400" kern="1200">
                <a:solidFill>
                  <a:schemeClr val="tx1">
                    <a:tint val="75000"/>
                  </a:schemeClr>
                </a:solidFill>
                <a:latin typeface="+mn-lt"/>
                <a:ea typeface="+mn-ea"/>
                <a:cs typeface="+mn-cs"/>
              </a:defRPr>
            </a:lvl9pPr>
          </a:lstStyle>
          <a:p>
            <a:pPr marL="342900" indent="-342900">
              <a:buFont typeface="Arial" pitchFamily="34" charset="0"/>
              <a:buChar char="•"/>
            </a:pPr>
            <a:r>
              <a:rPr lang="en-US" dirty="0"/>
              <a:t>In some instances, a federal disaster is declared and the city may be eligible for funding to complete repairs.  If this is not the case, the City must make repairs as a part of our annual street improvements or contingency funding</a:t>
            </a:r>
          </a:p>
        </p:txBody>
      </p:sp>
      <p:pic>
        <p:nvPicPr>
          <p:cNvPr id="8" name="Picture 7">
            <a:extLst>
              <a:ext uri="{FF2B5EF4-FFF2-40B4-BE49-F238E27FC236}">
                <a16:creationId xmlns:a16="http://schemas.microsoft.com/office/drawing/2014/main" id="{AD97A7CE-4834-ADFE-645B-6E6C28400727}"/>
              </a:ext>
            </a:extLst>
          </p:cNvPr>
          <p:cNvPicPr>
            <a:picLocks noChangeAspect="1"/>
          </p:cNvPicPr>
          <p:nvPr/>
        </p:nvPicPr>
        <p:blipFill>
          <a:blip r:embed="rId3"/>
          <a:stretch>
            <a:fillRect/>
          </a:stretch>
        </p:blipFill>
        <p:spPr>
          <a:xfrm>
            <a:off x="4572000" y="2788661"/>
            <a:ext cx="3545910" cy="1990893"/>
          </a:xfrm>
          <a:prstGeom prst="rect">
            <a:avLst/>
          </a:prstGeom>
        </p:spPr>
      </p:pic>
    </p:spTree>
    <p:extLst>
      <p:ext uri="{BB962C8B-B14F-4D97-AF65-F5344CB8AC3E}">
        <p14:creationId xmlns:p14="http://schemas.microsoft.com/office/powerpoint/2010/main" val="133788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515" y="245828"/>
            <a:ext cx="8686800" cy="914400"/>
          </a:xfrm>
        </p:spPr>
        <p:txBody>
          <a:bodyPr/>
          <a:lstStyle/>
          <a:p>
            <a:pPr algn="ctr"/>
            <a:r>
              <a:rPr lang="en-US" dirty="0">
                <a:solidFill>
                  <a:schemeClr val="tx1"/>
                </a:solidFill>
              </a:rPr>
              <a:t>Stormwater Runoff</a:t>
            </a:r>
          </a:p>
        </p:txBody>
      </p:sp>
      <p:sp>
        <p:nvSpPr>
          <p:cNvPr id="3" name="Text Placeholder 2"/>
          <p:cNvSpPr>
            <a:spLocks noGrp="1"/>
          </p:cNvSpPr>
          <p:nvPr>
            <p:ph type="body" idx="1"/>
          </p:nvPr>
        </p:nvSpPr>
        <p:spPr>
          <a:xfrm>
            <a:off x="45890" y="1455918"/>
            <a:ext cx="8686800" cy="1371600"/>
          </a:xfrm>
        </p:spPr>
        <p:txBody>
          <a:bodyPr>
            <a:normAutofit fontScale="70000" lnSpcReduction="20000"/>
          </a:bodyPr>
          <a:lstStyle/>
          <a:p>
            <a:pPr marL="342900" indent="-342900">
              <a:buFont typeface="Arial" panose="020B0604020202020204" pitchFamily="34" charset="0"/>
              <a:buChar char="•"/>
            </a:pPr>
            <a:r>
              <a:rPr lang="en-US" dirty="0"/>
              <a:t>According to the US EPA, the average annual precipitation in Pennsylvania has increased 5 to 10 percent in the last century, and precipitation from extremely heavy storms has increased 70 percent in the Northeast since 1958. </a:t>
            </a:r>
          </a:p>
          <a:p>
            <a:pPr marL="342900" indent="-342900">
              <a:buFont typeface="Arial" panose="020B0604020202020204" pitchFamily="34" charset="0"/>
              <a:buChar char="•"/>
            </a:pPr>
            <a:r>
              <a:rPr lang="en-US" dirty="0"/>
              <a:t>The city is the early stages of creating a more formalized approach to manage stormwater.  This is needed to mitigate the numerous street problems that are caused by constant and increasing stormwater runoff.  </a:t>
            </a:r>
          </a:p>
        </p:txBody>
      </p:sp>
      <p:pic>
        <p:nvPicPr>
          <p:cNvPr id="1026" name="881BA78E-8CCB-4453-BD55-80D7D3672815" descr="IMG_0469.jpg">
            <a:extLst>
              <a:ext uri="{FF2B5EF4-FFF2-40B4-BE49-F238E27FC236}">
                <a16:creationId xmlns:a16="http://schemas.microsoft.com/office/drawing/2014/main" id="{0B441AE6-76B2-3B37-C8C4-A1CF1E43E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14" y="2827518"/>
            <a:ext cx="2643187" cy="352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378FB06-5564-9ECF-D633-7EB7857DD762}"/>
              </a:ext>
            </a:extLst>
          </p:cNvPr>
          <p:cNvPicPr>
            <a:picLocks noChangeAspect="1"/>
          </p:cNvPicPr>
          <p:nvPr/>
        </p:nvPicPr>
        <p:blipFill>
          <a:blip r:embed="rId3"/>
          <a:stretch>
            <a:fillRect/>
          </a:stretch>
        </p:blipFill>
        <p:spPr>
          <a:xfrm>
            <a:off x="3154007" y="3842044"/>
            <a:ext cx="2627604" cy="1743607"/>
          </a:xfrm>
          <a:prstGeom prst="rect">
            <a:avLst/>
          </a:prstGeom>
        </p:spPr>
      </p:pic>
      <p:pic>
        <p:nvPicPr>
          <p:cNvPr id="6" name="Picture 5">
            <a:extLst>
              <a:ext uri="{FF2B5EF4-FFF2-40B4-BE49-F238E27FC236}">
                <a16:creationId xmlns:a16="http://schemas.microsoft.com/office/drawing/2014/main" id="{B85CF4D0-3640-2095-92FE-023B335A33D5}"/>
              </a:ext>
            </a:extLst>
          </p:cNvPr>
          <p:cNvPicPr>
            <a:picLocks noChangeAspect="1"/>
          </p:cNvPicPr>
          <p:nvPr/>
        </p:nvPicPr>
        <p:blipFill>
          <a:blip r:embed="rId4"/>
          <a:stretch>
            <a:fillRect/>
          </a:stretch>
        </p:blipFill>
        <p:spPr>
          <a:xfrm>
            <a:off x="6058312" y="2827517"/>
            <a:ext cx="2644561" cy="3524249"/>
          </a:xfrm>
          <a:prstGeom prst="rect">
            <a:avLst/>
          </a:prstGeom>
        </p:spPr>
      </p:pic>
    </p:spTree>
    <p:extLst>
      <p:ext uri="{BB962C8B-B14F-4D97-AF65-F5344CB8AC3E}">
        <p14:creationId xmlns:p14="http://schemas.microsoft.com/office/powerpoint/2010/main" val="10673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EEDD-67CE-4EF8-B0E4-13A4D83763E8}"/>
              </a:ext>
            </a:extLst>
          </p:cNvPr>
          <p:cNvSpPr>
            <a:spLocks noGrp="1"/>
          </p:cNvSpPr>
          <p:nvPr>
            <p:ph type="title"/>
          </p:nvPr>
        </p:nvSpPr>
        <p:spPr>
          <a:xfrm>
            <a:off x="799116" y="152400"/>
            <a:ext cx="7278083" cy="762000"/>
          </a:xfrm>
        </p:spPr>
        <p:txBody>
          <a:bodyPr/>
          <a:lstStyle/>
          <a:p>
            <a:r>
              <a:rPr lang="en-US" dirty="0"/>
              <a:t>Working with Community Projects</a:t>
            </a:r>
          </a:p>
        </p:txBody>
      </p:sp>
      <p:sp>
        <p:nvSpPr>
          <p:cNvPr id="3" name="Content Placeholder 2">
            <a:extLst>
              <a:ext uri="{FF2B5EF4-FFF2-40B4-BE49-F238E27FC236}">
                <a16:creationId xmlns:a16="http://schemas.microsoft.com/office/drawing/2014/main" id="{EBF2686A-81C1-40AB-9F8D-C87145D7DBEA}"/>
              </a:ext>
            </a:extLst>
          </p:cNvPr>
          <p:cNvSpPr>
            <a:spLocks noGrp="1"/>
          </p:cNvSpPr>
          <p:nvPr>
            <p:ph idx="1"/>
          </p:nvPr>
        </p:nvSpPr>
        <p:spPr>
          <a:xfrm>
            <a:off x="825620" y="921026"/>
            <a:ext cx="6641980" cy="2507974"/>
          </a:xfrm>
        </p:spPr>
        <p:txBody>
          <a:bodyPr>
            <a:normAutofit lnSpcReduction="10000"/>
          </a:bodyPr>
          <a:lstStyle/>
          <a:p>
            <a:r>
              <a:rPr lang="en-US" dirty="0"/>
              <a:t>Collaborating with a variety of city projects enables a variety of project to be completed in a cost effective manner.  </a:t>
            </a:r>
          </a:p>
          <a:p>
            <a:r>
              <a:rPr lang="en-US" dirty="0"/>
              <a:t>A prime example would be working with Alvernia University in a stormwater management project that will redirect stormwater from their parking lot and Progress Ave into the stormwater management system.  This will make the area safer for pedestrians and vehicles.</a:t>
            </a:r>
          </a:p>
        </p:txBody>
      </p:sp>
      <p:pic>
        <p:nvPicPr>
          <p:cNvPr id="8" name="Picture 7">
            <a:extLst>
              <a:ext uri="{FF2B5EF4-FFF2-40B4-BE49-F238E27FC236}">
                <a16:creationId xmlns:a16="http://schemas.microsoft.com/office/drawing/2014/main" id="{1E041565-0902-8BCD-7107-52C4D01EEB7F}"/>
              </a:ext>
            </a:extLst>
          </p:cNvPr>
          <p:cNvPicPr>
            <a:picLocks noChangeAspect="1"/>
          </p:cNvPicPr>
          <p:nvPr/>
        </p:nvPicPr>
        <p:blipFill>
          <a:blip r:embed="rId2"/>
          <a:stretch>
            <a:fillRect/>
          </a:stretch>
        </p:blipFill>
        <p:spPr>
          <a:xfrm>
            <a:off x="1835792" y="3357096"/>
            <a:ext cx="2431409" cy="3241879"/>
          </a:xfrm>
          <a:prstGeom prst="rect">
            <a:avLst/>
          </a:prstGeom>
        </p:spPr>
      </p:pic>
      <p:pic>
        <p:nvPicPr>
          <p:cNvPr id="9" name="Picture 8">
            <a:extLst>
              <a:ext uri="{FF2B5EF4-FFF2-40B4-BE49-F238E27FC236}">
                <a16:creationId xmlns:a16="http://schemas.microsoft.com/office/drawing/2014/main" id="{D7DDC429-78DE-59AE-D068-41FD07986B19}"/>
              </a:ext>
            </a:extLst>
          </p:cNvPr>
          <p:cNvPicPr>
            <a:picLocks noChangeAspect="1"/>
          </p:cNvPicPr>
          <p:nvPr/>
        </p:nvPicPr>
        <p:blipFill>
          <a:blip r:embed="rId3"/>
          <a:stretch>
            <a:fillRect/>
          </a:stretch>
        </p:blipFill>
        <p:spPr>
          <a:xfrm>
            <a:off x="4664017" y="3373125"/>
            <a:ext cx="2419350" cy="3225800"/>
          </a:xfrm>
          <a:prstGeom prst="rect">
            <a:avLst/>
          </a:prstGeom>
        </p:spPr>
      </p:pic>
    </p:spTree>
    <p:extLst>
      <p:ext uri="{BB962C8B-B14F-4D97-AF65-F5344CB8AC3E}">
        <p14:creationId xmlns:p14="http://schemas.microsoft.com/office/powerpoint/2010/main" val="261777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10074"/>
            <a:ext cx="8686801" cy="762000"/>
          </a:xfrm>
        </p:spPr>
        <p:txBody>
          <a:bodyPr/>
          <a:lstStyle/>
          <a:p>
            <a:pPr algn="ctr"/>
            <a:r>
              <a:rPr lang="en-US" dirty="0">
                <a:solidFill>
                  <a:schemeClr val="tx1"/>
                </a:solidFill>
              </a:rPr>
              <a:t>How do we respond?</a:t>
            </a:r>
          </a:p>
        </p:txBody>
      </p:sp>
      <p:pic>
        <p:nvPicPr>
          <p:cNvPr id="5" name="Picture 4">
            <a:extLst>
              <a:ext uri="{FF2B5EF4-FFF2-40B4-BE49-F238E27FC236}">
                <a16:creationId xmlns:a16="http://schemas.microsoft.com/office/drawing/2014/main" id="{778C62DE-661B-4CFD-A7A9-B4AFE97A03F8}"/>
              </a:ext>
            </a:extLst>
          </p:cNvPr>
          <p:cNvPicPr>
            <a:picLocks noChangeAspect="1"/>
          </p:cNvPicPr>
          <p:nvPr/>
        </p:nvPicPr>
        <p:blipFill>
          <a:blip r:embed="rId2"/>
          <a:stretch>
            <a:fillRect/>
          </a:stretch>
        </p:blipFill>
        <p:spPr>
          <a:xfrm>
            <a:off x="572492" y="1461438"/>
            <a:ext cx="3505315" cy="2336292"/>
          </a:xfrm>
          <a:prstGeom prst="rect">
            <a:avLst/>
          </a:prstGeom>
        </p:spPr>
      </p:pic>
      <p:pic>
        <p:nvPicPr>
          <p:cNvPr id="11" name="Picture 10">
            <a:extLst>
              <a:ext uri="{FF2B5EF4-FFF2-40B4-BE49-F238E27FC236}">
                <a16:creationId xmlns:a16="http://schemas.microsoft.com/office/drawing/2014/main" id="{DCFD8A78-B7C3-43F5-8C6E-9097B311C4DE}"/>
              </a:ext>
            </a:extLst>
          </p:cNvPr>
          <p:cNvPicPr>
            <a:picLocks noChangeAspect="1"/>
          </p:cNvPicPr>
          <p:nvPr/>
        </p:nvPicPr>
        <p:blipFill>
          <a:blip r:embed="rId3"/>
          <a:stretch>
            <a:fillRect/>
          </a:stretch>
        </p:blipFill>
        <p:spPr>
          <a:xfrm>
            <a:off x="831630" y="4228416"/>
            <a:ext cx="2987040" cy="2133600"/>
          </a:xfrm>
          <a:prstGeom prst="rect">
            <a:avLst/>
          </a:prstGeom>
        </p:spPr>
      </p:pic>
      <p:pic>
        <p:nvPicPr>
          <p:cNvPr id="17" name="Picture 16">
            <a:extLst>
              <a:ext uri="{FF2B5EF4-FFF2-40B4-BE49-F238E27FC236}">
                <a16:creationId xmlns:a16="http://schemas.microsoft.com/office/drawing/2014/main" id="{1BFB02F2-CD4B-4998-975E-DBAD80A64257}"/>
              </a:ext>
            </a:extLst>
          </p:cNvPr>
          <p:cNvPicPr>
            <a:picLocks noChangeAspect="1"/>
          </p:cNvPicPr>
          <p:nvPr/>
        </p:nvPicPr>
        <p:blipFill>
          <a:blip r:embed="rId4"/>
          <a:stretch>
            <a:fillRect/>
          </a:stretch>
        </p:blipFill>
        <p:spPr>
          <a:xfrm>
            <a:off x="4440582" y="4173691"/>
            <a:ext cx="4064000" cy="2286000"/>
          </a:xfrm>
          <a:prstGeom prst="rect">
            <a:avLst/>
          </a:prstGeom>
        </p:spPr>
      </p:pic>
      <p:sp>
        <p:nvSpPr>
          <p:cNvPr id="18" name="Rectangle 17">
            <a:extLst>
              <a:ext uri="{FF2B5EF4-FFF2-40B4-BE49-F238E27FC236}">
                <a16:creationId xmlns:a16="http://schemas.microsoft.com/office/drawing/2014/main" id="{E07D63ED-D201-4899-80A8-23FF8FCD105D}"/>
              </a:ext>
            </a:extLst>
          </p:cNvPr>
          <p:cNvSpPr/>
          <p:nvPr/>
        </p:nvSpPr>
        <p:spPr>
          <a:xfrm>
            <a:off x="914400" y="6420907"/>
            <a:ext cx="2988960" cy="276999"/>
          </a:xfrm>
          <a:prstGeom prst="rect">
            <a:avLst/>
          </a:prstGeom>
        </p:spPr>
        <p:txBody>
          <a:bodyPr wrap="none">
            <a:spAutoFit/>
          </a:bodyPr>
          <a:lstStyle/>
          <a:p>
            <a:pPr lvl="0"/>
            <a:r>
              <a:rPr lang="en-US" sz="1200" dirty="0">
                <a:solidFill>
                  <a:srgbClr val="000000"/>
                </a:solidFill>
              </a:rPr>
              <a:t>Pictures courtesy of the Republican Herald</a:t>
            </a:r>
          </a:p>
        </p:txBody>
      </p:sp>
      <p:sp>
        <p:nvSpPr>
          <p:cNvPr id="19" name="TextBox 18">
            <a:extLst>
              <a:ext uri="{FF2B5EF4-FFF2-40B4-BE49-F238E27FC236}">
                <a16:creationId xmlns:a16="http://schemas.microsoft.com/office/drawing/2014/main" id="{D71B85E4-F0B2-4EEF-9075-9F38290D0B7C}"/>
              </a:ext>
            </a:extLst>
          </p:cNvPr>
          <p:cNvSpPr txBox="1"/>
          <p:nvPr/>
        </p:nvSpPr>
        <p:spPr>
          <a:xfrm>
            <a:off x="1423168" y="962743"/>
            <a:ext cx="2743200" cy="369332"/>
          </a:xfrm>
          <a:prstGeom prst="rect">
            <a:avLst/>
          </a:prstGeom>
          <a:noFill/>
        </p:spPr>
        <p:txBody>
          <a:bodyPr wrap="square" rtlCol="0">
            <a:spAutoFit/>
          </a:bodyPr>
          <a:lstStyle/>
          <a:p>
            <a:r>
              <a:rPr lang="en-US" dirty="0"/>
              <a:t>Contracted paving</a:t>
            </a:r>
          </a:p>
        </p:txBody>
      </p:sp>
      <p:sp>
        <p:nvSpPr>
          <p:cNvPr id="20" name="TextBox 19">
            <a:extLst>
              <a:ext uri="{FF2B5EF4-FFF2-40B4-BE49-F238E27FC236}">
                <a16:creationId xmlns:a16="http://schemas.microsoft.com/office/drawing/2014/main" id="{8F32E25A-001D-4FE0-9C31-DDC3D3576416}"/>
              </a:ext>
            </a:extLst>
          </p:cNvPr>
          <p:cNvSpPr txBox="1"/>
          <p:nvPr/>
        </p:nvSpPr>
        <p:spPr>
          <a:xfrm>
            <a:off x="6629400" y="894698"/>
            <a:ext cx="2667000" cy="369332"/>
          </a:xfrm>
          <a:prstGeom prst="rect">
            <a:avLst/>
          </a:prstGeom>
          <a:noFill/>
        </p:spPr>
        <p:txBody>
          <a:bodyPr wrap="square" rtlCol="0">
            <a:spAutoFit/>
          </a:bodyPr>
          <a:lstStyle/>
          <a:p>
            <a:r>
              <a:rPr lang="en-US" dirty="0"/>
              <a:t>Pothole repair</a:t>
            </a:r>
          </a:p>
        </p:txBody>
      </p:sp>
      <p:sp>
        <p:nvSpPr>
          <p:cNvPr id="21" name="TextBox 20">
            <a:extLst>
              <a:ext uri="{FF2B5EF4-FFF2-40B4-BE49-F238E27FC236}">
                <a16:creationId xmlns:a16="http://schemas.microsoft.com/office/drawing/2014/main" id="{8E4C79E5-0619-44CC-AA73-5AA69BDD3646}"/>
              </a:ext>
            </a:extLst>
          </p:cNvPr>
          <p:cNvSpPr txBox="1"/>
          <p:nvPr/>
        </p:nvSpPr>
        <p:spPr>
          <a:xfrm>
            <a:off x="1661707" y="3865710"/>
            <a:ext cx="2514600" cy="369332"/>
          </a:xfrm>
          <a:prstGeom prst="rect">
            <a:avLst/>
          </a:prstGeom>
          <a:noFill/>
        </p:spPr>
        <p:txBody>
          <a:bodyPr wrap="square" rtlCol="0">
            <a:spAutoFit/>
          </a:bodyPr>
          <a:lstStyle/>
          <a:p>
            <a:r>
              <a:rPr lang="en-US" dirty="0"/>
              <a:t>City Paving</a:t>
            </a:r>
          </a:p>
        </p:txBody>
      </p:sp>
      <p:pic>
        <p:nvPicPr>
          <p:cNvPr id="3" name="Picture 2">
            <a:extLst>
              <a:ext uri="{FF2B5EF4-FFF2-40B4-BE49-F238E27FC236}">
                <a16:creationId xmlns:a16="http://schemas.microsoft.com/office/drawing/2014/main" id="{1B698213-4BE0-0DAD-1D12-522CE07BDE8E}"/>
              </a:ext>
            </a:extLst>
          </p:cNvPr>
          <p:cNvPicPr>
            <a:picLocks noChangeAspect="1"/>
          </p:cNvPicPr>
          <p:nvPr/>
        </p:nvPicPr>
        <p:blipFill>
          <a:blip r:embed="rId5"/>
          <a:stretch>
            <a:fillRect/>
          </a:stretch>
        </p:blipFill>
        <p:spPr>
          <a:xfrm>
            <a:off x="4533642" y="1463195"/>
            <a:ext cx="4153598" cy="2334535"/>
          </a:xfrm>
          <a:prstGeom prst="rect">
            <a:avLst/>
          </a:prstGeom>
        </p:spPr>
      </p:pic>
    </p:spTree>
    <p:extLst>
      <p:ext uri="{BB962C8B-B14F-4D97-AF65-F5344CB8AC3E}">
        <p14:creationId xmlns:p14="http://schemas.microsoft.com/office/powerpoint/2010/main" val="168906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CA3AC-7A4E-4D9A-A6A0-CB58296A03E3}"/>
              </a:ext>
            </a:extLst>
          </p:cNvPr>
          <p:cNvSpPr>
            <a:spLocks noGrp="1"/>
          </p:cNvSpPr>
          <p:nvPr>
            <p:ph type="title"/>
          </p:nvPr>
        </p:nvSpPr>
        <p:spPr>
          <a:xfrm>
            <a:off x="-457200" y="304800"/>
            <a:ext cx="8686801" cy="609600"/>
          </a:xfrm>
        </p:spPr>
        <p:txBody>
          <a:bodyPr/>
          <a:lstStyle/>
          <a:p>
            <a:pPr algn="ctr"/>
            <a:r>
              <a:rPr lang="en-US" dirty="0">
                <a:solidFill>
                  <a:schemeClr val="tx1"/>
                </a:solidFill>
              </a:rPr>
              <a:t>Short Term Repairs </a:t>
            </a:r>
          </a:p>
        </p:txBody>
      </p:sp>
      <p:sp>
        <p:nvSpPr>
          <p:cNvPr id="3" name="Content Placeholder 2">
            <a:extLst>
              <a:ext uri="{FF2B5EF4-FFF2-40B4-BE49-F238E27FC236}">
                <a16:creationId xmlns:a16="http://schemas.microsoft.com/office/drawing/2014/main" id="{9B2AE14C-C982-4AF3-901E-589E0546CC86}"/>
              </a:ext>
            </a:extLst>
          </p:cNvPr>
          <p:cNvSpPr>
            <a:spLocks noGrp="1"/>
          </p:cNvSpPr>
          <p:nvPr>
            <p:ph idx="1"/>
          </p:nvPr>
        </p:nvSpPr>
        <p:spPr/>
        <p:txBody>
          <a:bodyPr>
            <a:normAutofit/>
          </a:bodyPr>
          <a:lstStyle/>
          <a:p>
            <a:pPr marL="274320" marR="0" lvl="0" indent="-228600" algn="l" defTabSz="914400" rtl="0" eaLnBrk="1" fontAlgn="auto" latinLnBrk="0" hangingPunct="1">
              <a:lnSpc>
                <a:spcPct val="90000"/>
              </a:lnSpc>
              <a:spcBef>
                <a:spcPts val="1800"/>
              </a:spcBef>
              <a:spcAft>
                <a:spcPts val="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Report a Pothole via website, calls to the City, staff observations</a:t>
            </a:r>
          </a:p>
          <a:p>
            <a:pPr lvl="1">
              <a:spcBef>
                <a:spcPts val="1800"/>
              </a:spcBef>
              <a:buClr>
                <a:srgbClr val="000000">
                  <a:lumMod val="65000"/>
                  <a:lumOff val="35000"/>
                </a:srgbClr>
              </a:buClr>
              <a:defRPr/>
            </a:pPr>
            <a:r>
              <a:rPr kumimoji="0" lang="en-US"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Cold Patch</a:t>
            </a:r>
          </a:p>
          <a:p>
            <a:pPr lvl="1">
              <a:spcBef>
                <a:spcPts val="1800"/>
              </a:spcBef>
              <a:buClr>
                <a:srgbClr val="000000">
                  <a:lumMod val="65000"/>
                  <a:lumOff val="35000"/>
                </a:srgbClr>
              </a:buClr>
              <a:defRPr/>
            </a:pPr>
            <a:r>
              <a:rPr kumimoji="0" lang="en-US"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Concrete</a:t>
            </a:r>
          </a:p>
          <a:p>
            <a:pPr lvl="1">
              <a:spcBef>
                <a:spcPts val="1800"/>
              </a:spcBef>
              <a:buClr>
                <a:srgbClr val="000000">
                  <a:lumMod val="65000"/>
                  <a:lumOff val="35000"/>
                </a:srgbClr>
              </a:buClr>
              <a:defRPr/>
            </a:pPr>
            <a:r>
              <a:rPr kumimoji="0" lang="en-US"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Hot Macadam </a:t>
            </a:r>
          </a:p>
          <a:p>
            <a:r>
              <a:rPr lang="en-US" dirty="0"/>
              <a:t>Pothole Location Submission Form</a:t>
            </a:r>
          </a:p>
          <a:p>
            <a:pPr lvl="1"/>
            <a:r>
              <a:rPr lang="en-US" dirty="0"/>
              <a:t>Visit pottsvillepa.gov</a:t>
            </a:r>
          </a:p>
          <a:p>
            <a:pPr lvl="1"/>
            <a:r>
              <a:rPr lang="en-US" dirty="0"/>
              <a:t>Scroll to the bottom of the homepage</a:t>
            </a:r>
          </a:p>
          <a:p>
            <a:pPr lvl="1"/>
            <a:r>
              <a:rPr lang="en-US" dirty="0"/>
              <a:t>City Garage contact number: 570-622-7690</a:t>
            </a:r>
          </a:p>
        </p:txBody>
      </p:sp>
    </p:spTree>
    <p:extLst>
      <p:ext uri="{BB962C8B-B14F-4D97-AF65-F5344CB8AC3E}">
        <p14:creationId xmlns:p14="http://schemas.microsoft.com/office/powerpoint/2010/main" val="164140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762000"/>
          </a:xfrm>
        </p:spPr>
        <p:txBody>
          <a:bodyPr/>
          <a:lstStyle/>
          <a:p>
            <a:pPr algn="ctr"/>
            <a:r>
              <a:rPr lang="en-US" dirty="0">
                <a:solidFill>
                  <a:schemeClr val="tx1"/>
                </a:solidFill>
              </a:rPr>
              <a:t>The Process</a:t>
            </a:r>
          </a:p>
        </p:txBody>
      </p:sp>
      <p:sp>
        <p:nvSpPr>
          <p:cNvPr id="4" name="Text Placeholder 3"/>
          <p:cNvSpPr>
            <a:spLocks noGrp="1"/>
          </p:cNvSpPr>
          <p:nvPr>
            <p:ph type="body" sz="half" idx="2"/>
          </p:nvPr>
        </p:nvSpPr>
        <p:spPr>
          <a:xfrm>
            <a:off x="1066800" y="1752600"/>
            <a:ext cx="6248400" cy="3352800"/>
          </a:xfrm>
        </p:spPr>
        <p:txBody>
          <a:bodyPr>
            <a:normAutofit fontScale="62500" lnSpcReduction="20000"/>
          </a:bodyPr>
          <a:lstStyle/>
          <a:p>
            <a:pPr marL="285750" marR="0" lvl="0" indent="-285750" algn="l" defTabSz="914400" rtl="0" eaLnBrk="1" fontAlgn="auto" latinLnBrk="0" hangingPunct="1">
              <a:lnSpc>
                <a:spcPct val="110000"/>
              </a:lnSpc>
              <a:spcBef>
                <a:spcPts val="600"/>
              </a:spcBef>
              <a:spcAft>
                <a:spcPts val="0"/>
              </a:spcAft>
              <a:buClr>
                <a:srgbClr val="000000">
                  <a:lumMod val="65000"/>
                  <a:lumOff val="35000"/>
                </a:srgbClr>
              </a:buClr>
              <a:buSzPct val="80000"/>
              <a:buFont typeface="Arial" panose="020B0604020202020204"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Creating a comprehensive Street Program requires the collection of detailed d</a:t>
            </a: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ata regarding street inventory and repair history.  Other items considered include:</a:t>
            </a:r>
          </a:p>
          <a:p>
            <a:pPr marL="742950" lvl="1" indent="-285750">
              <a:lnSpc>
                <a:spcPct val="110000"/>
              </a:lnSpc>
              <a:spcBef>
                <a:spcPts val="600"/>
              </a:spcBef>
              <a:buClr>
                <a:srgbClr val="000000">
                  <a:lumMod val="65000"/>
                  <a:lumOff val="35000"/>
                </a:srgbClr>
              </a:buClr>
              <a:buFont typeface="Arial" panose="020B0604020202020204" pitchFamily="34" charset="0"/>
              <a:buChar char="•"/>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Cost of Materials and Contracted Labor</a:t>
            </a:r>
          </a:p>
          <a:p>
            <a:pPr marL="742950" lvl="1" indent="-285750">
              <a:lnSpc>
                <a:spcPct val="110000"/>
              </a:lnSpc>
              <a:spcBef>
                <a:spcPts val="600"/>
              </a:spcBef>
              <a:buClr>
                <a:srgbClr val="000000">
                  <a:lumMod val="65000"/>
                  <a:lumOff val="35000"/>
                </a:srgbClr>
              </a:buClr>
              <a:buFont typeface="Arial" panose="020B0604020202020204" pitchFamily="34" charset="0"/>
              <a:buChar char="•"/>
              <a:defRPr/>
            </a:pPr>
            <a:r>
              <a:rPr lang="en-US" sz="2000" dirty="0">
                <a:solidFill>
                  <a:srgbClr val="000000">
                    <a:lumMod val="65000"/>
                    <a:lumOff val="35000"/>
                  </a:srgbClr>
                </a:solidFill>
                <a:latin typeface="Franklin Gothic Medium"/>
              </a:rPr>
              <a:t>In 2021 materials were $51 per ton – In 2022, materials will cost $61.70 per ton.  In 2023, materials will cost $65 per ton.</a:t>
            </a:r>
            <a:endPar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endParaRPr>
          </a:p>
          <a:p>
            <a:pPr marL="742950" lvl="1" indent="-285750">
              <a:lnSpc>
                <a:spcPct val="110000"/>
              </a:lnSpc>
              <a:spcBef>
                <a:spcPts val="600"/>
              </a:spcBef>
              <a:buClr>
                <a:srgbClr val="000000">
                  <a:lumMod val="65000"/>
                  <a:lumOff val="35000"/>
                </a:srgbClr>
              </a:buClr>
              <a:buFont typeface="Arial" panose="020B0604020202020204" pitchFamily="34" charset="0"/>
              <a:buChar char="•"/>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citizen input</a:t>
            </a:r>
          </a:p>
          <a:p>
            <a:pPr marL="742950" marR="0" lvl="1" indent="-28575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Staff &amp; City Council Review of Data</a:t>
            </a:r>
          </a:p>
          <a:p>
            <a:pPr marL="742950" marR="0" lvl="1" indent="-28575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Prioritize Streets based upon condition and use</a:t>
            </a:r>
          </a:p>
          <a:p>
            <a:pPr marL="742950" marR="0" lvl="1" indent="-28575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Coordinate work with Utilities, business partners, community projects</a:t>
            </a:r>
          </a:p>
          <a:p>
            <a:pPr marL="742950" marR="0" lvl="1" indent="-28575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Present proposed program to PennDOT</a:t>
            </a:r>
          </a:p>
          <a:p>
            <a:pPr marL="742950" marR="0" lvl="1" indent="-28575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Create Bid Documents </a:t>
            </a:r>
          </a:p>
          <a:p>
            <a:pPr marL="742950" marR="0" lvl="1" indent="-285750" algn="l" defTabSz="914400" rtl="0" eaLnBrk="1" fontAlgn="auto" latinLnBrk="0" hangingPunct="1">
              <a:lnSpc>
                <a:spcPct val="90000"/>
              </a:lnSpc>
              <a:spcBef>
                <a:spcPts val="1000"/>
              </a:spcBef>
              <a:spcAft>
                <a:spcPts val="0"/>
              </a:spcAft>
              <a:buClr>
                <a:srgbClr val="000000">
                  <a:lumMod val="65000"/>
                  <a:lumOff val="35000"/>
                </a:srgbClr>
              </a:buClr>
              <a:buSzPct val="80000"/>
              <a:buFont typeface="Arial" panose="020B0604020202020204"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Implement timeline  </a:t>
            </a:r>
          </a:p>
          <a:p>
            <a:pPr marL="742950" lvl="1" indent="-285750">
              <a:buFont typeface="Arial" panose="020B0604020202020204" pitchFamily="34" charset="0"/>
              <a:buChar char="•"/>
            </a:pPr>
            <a:endParaRPr lang="en-US" sz="3600" dirty="0"/>
          </a:p>
          <a:p>
            <a:pPr marL="742950" lvl="1" indent="-285750">
              <a:buFont typeface="Arial" panose="020B0604020202020204" pitchFamily="34" charset="0"/>
              <a:buChar char="•"/>
            </a:pPr>
            <a:endParaRPr lang="en-US" sz="3600" dirty="0"/>
          </a:p>
        </p:txBody>
      </p:sp>
    </p:spTree>
    <p:extLst>
      <p:ext uri="{BB962C8B-B14F-4D97-AF65-F5344CB8AC3E}">
        <p14:creationId xmlns:p14="http://schemas.microsoft.com/office/powerpoint/2010/main" val="422421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63AFCC-864C-E29A-1C68-798A2B2A5BE5}"/>
              </a:ext>
            </a:extLst>
          </p:cNvPr>
          <p:cNvPicPr>
            <a:picLocks noChangeAspect="1"/>
          </p:cNvPicPr>
          <p:nvPr/>
        </p:nvPicPr>
        <p:blipFill rotWithShape="1">
          <a:blip r:embed="rId2"/>
          <a:srcRect l="98" t="6313" r="98" b="16299"/>
          <a:stretch/>
        </p:blipFill>
        <p:spPr>
          <a:xfrm>
            <a:off x="211395" y="1676400"/>
            <a:ext cx="4132005" cy="4269740"/>
          </a:xfrm>
          <a:prstGeom prst="rect">
            <a:avLst/>
          </a:prstGeom>
        </p:spPr>
      </p:pic>
      <p:pic>
        <p:nvPicPr>
          <p:cNvPr id="7" name="Picture 6">
            <a:extLst>
              <a:ext uri="{FF2B5EF4-FFF2-40B4-BE49-F238E27FC236}">
                <a16:creationId xmlns:a16="http://schemas.microsoft.com/office/drawing/2014/main" id="{04A14AF7-17C2-9190-318E-CA51C34B9243}"/>
              </a:ext>
            </a:extLst>
          </p:cNvPr>
          <p:cNvPicPr>
            <a:picLocks noChangeAspect="1"/>
          </p:cNvPicPr>
          <p:nvPr/>
        </p:nvPicPr>
        <p:blipFill rotWithShape="1">
          <a:blip r:embed="rId3"/>
          <a:srcRect r="1859" b="13874"/>
          <a:stretch/>
        </p:blipFill>
        <p:spPr>
          <a:xfrm>
            <a:off x="4373461" y="1143000"/>
            <a:ext cx="4495800" cy="5257800"/>
          </a:xfrm>
          <a:prstGeom prst="rect">
            <a:avLst/>
          </a:prstGeom>
        </p:spPr>
      </p:pic>
      <p:sp>
        <p:nvSpPr>
          <p:cNvPr id="8" name="Title 7">
            <a:extLst>
              <a:ext uri="{FF2B5EF4-FFF2-40B4-BE49-F238E27FC236}">
                <a16:creationId xmlns:a16="http://schemas.microsoft.com/office/drawing/2014/main" id="{5D8D0D0D-3992-40C1-2676-2E111B7483CA}"/>
              </a:ext>
            </a:extLst>
          </p:cNvPr>
          <p:cNvSpPr>
            <a:spLocks noGrp="1"/>
          </p:cNvSpPr>
          <p:nvPr>
            <p:ph type="title"/>
          </p:nvPr>
        </p:nvSpPr>
        <p:spPr>
          <a:xfrm>
            <a:off x="533400" y="0"/>
            <a:ext cx="7886700" cy="1325563"/>
          </a:xfrm>
        </p:spPr>
        <p:txBody>
          <a:bodyPr/>
          <a:lstStyle/>
          <a:p>
            <a:pPr algn="ctr"/>
            <a:r>
              <a:rPr lang="en-US" dirty="0"/>
              <a:t>How Do We Rank Our Streets</a:t>
            </a:r>
          </a:p>
        </p:txBody>
      </p:sp>
    </p:spTree>
    <p:extLst>
      <p:ext uri="{BB962C8B-B14F-4D97-AF65-F5344CB8AC3E}">
        <p14:creationId xmlns:p14="http://schemas.microsoft.com/office/powerpoint/2010/main" val="195412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1D478B-99B1-A46C-00CF-D588D82012D8}"/>
              </a:ext>
            </a:extLst>
          </p:cNvPr>
          <p:cNvPicPr>
            <a:picLocks noChangeAspect="1"/>
          </p:cNvPicPr>
          <p:nvPr/>
        </p:nvPicPr>
        <p:blipFill>
          <a:blip r:embed="rId2"/>
          <a:stretch>
            <a:fillRect/>
          </a:stretch>
        </p:blipFill>
        <p:spPr>
          <a:xfrm>
            <a:off x="2803617" y="1246747"/>
            <a:ext cx="3951975" cy="5266562"/>
          </a:xfrm>
          <a:prstGeom prst="rect">
            <a:avLst/>
          </a:prstGeom>
        </p:spPr>
      </p:pic>
      <p:pic>
        <p:nvPicPr>
          <p:cNvPr id="2" name="Picture 1">
            <a:extLst>
              <a:ext uri="{FF2B5EF4-FFF2-40B4-BE49-F238E27FC236}">
                <a16:creationId xmlns:a16="http://schemas.microsoft.com/office/drawing/2014/main" id="{BC49AB76-7492-709C-5605-8D42E5A6CBE0}"/>
              </a:ext>
            </a:extLst>
          </p:cNvPr>
          <p:cNvPicPr>
            <a:picLocks noChangeAspect="1"/>
          </p:cNvPicPr>
          <p:nvPr/>
        </p:nvPicPr>
        <p:blipFill>
          <a:blip r:embed="rId3"/>
          <a:stretch>
            <a:fillRect/>
          </a:stretch>
        </p:blipFill>
        <p:spPr>
          <a:xfrm>
            <a:off x="838198" y="0"/>
            <a:ext cx="7882811" cy="1322947"/>
          </a:xfrm>
          <a:prstGeom prst="rect">
            <a:avLst/>
          </a:prstGeom>
        </p:spPr>
      </p:pic>
    </p:spTree>
    <p:extLst>
      <p:ext uri="{BB962C8B-B14F-4D97-AF65-F5344CB8AC3E}">
        <p14:creationId xmlns:p14="http://schemas.microsoft.com/office/powerpoint/2010/main" val="2863115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1FCD-3610-4753-8150-37A2A9C04BD7}"/>
              </a:ext>
            </a:extLst>
          </p:cNvPr>
          <p:cNvSpPr>
            <a:spLocks noGrp="1"/>
          </p:cNvSpPr>
          <p:nvPr>
            <p:ph type="title"/>
          </p:nvPr>
        </p:nvSpPr>
        <p:spPr/>
        <p:txBody>
          <a:bodyPr/>
          <a:lstStyle/>
          <a:p>
            <a:r>
              <a:rPr lang="en-US" dirty="0">
                <a:solidFill>
                  <a:schemeClr val="tx1"/>
                </a:solidFill>
              </a:rPr>
              <a:t>Investing in City Streets</a:t>
            </a:r>
            <a:endParaRPr lang="en-US" dirty="0"/>
          </a:p>
        </p:txBody>
      </p:sp>
      <p:sp>
        <p:nvSpPr>
          <p:cNvPr id="3" name="Content Placeholder 2">
            <a:extLst>
              <a:ext uri="{FF2B5EF4-FFF2-40B4-BE49-F238E27FC236}">
                <a16:creationId xmlns:a16="http://schemas.microsoft.com/office/drawing/2014/main" id="{ED946842-3624-43CD-99C4-52C1C6E22251}"/>
              </a:ext>
            </a:extLst>
          </p:cNvPr>
          <p:cNvSpPr>
            <a:spLocks noGrp="1"/>
          </p:cNvSpPr>
          <p:nvPr>
            <p:ph idx="1"/>
          </p:nvPr>
        </p:nvSpPr>
        <p:spPr/>
        <p:txBody>
          <a:bodyPr/>
          <a:lstStyle/>
          <a:p>
            <a:r>
              <a:rPr lang="en-US" dirty="0"/>
              <a:t>The City of Pottsville has 57miles of Liquid Fuel Eligible Streets</a:t>
            </a:r>
          </a:p>
          <a:p>
            <a:pPr lvl="2"/>
            <a:r>
              <a:rPr lang="en-US" dirty="0"/>
              <a:t>This number has increased over the years as streets become certified through the PennDOT review process</a:t>
            </a:r>
          </a:p>
          <a:p>
            <a:r>
              <a:rPr lang="en-US" dirty="0"/>
              <a:t>Since 2015, the City of Pottsville has invested 1.54 Million dollars in street paving and repairs </a:t>
            </a:r>
          </a:p>
          <a:p>
            <a:r>
              <a:rPr lang="en-US" dirty="0"/>
              <a:t>These funds were derived from Liquid Fuels funding, General Fund Budget Allocations, and Utility Partnerships</a:t>
            </a:r>
          </a:p>
        </p:txBody>
      </p:sp>
    </p:spTree>
    <p:extLst>
      <p:ext uri="{BB962C8B-B14F-4D97-AF65-F5344CB8AC3E}">
        <p14:creationId xmlns:p14="http://schemas.microsoft.com/office/powerpoint/2010/main" val="593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5B5FDFC-A2E9-05EB-A952-A9AF9716F718}"/>
              </a:ext>
            </a:extLst>
          </p:cNvPr>
          <p:cNvGraphicFramePr>
            <a:graphicFrameLocks noGrp="1"/>
          </p:cNvGraphicFramePr>
          <p:nvPr>
            <p:extLst>
              <p:ext uri="{D42A27DB-BD31-4B8C-83A1-F6EECF244321}">
                <p14:modId xmlns:p14="http://schemas.microsoft.com/office/powerpoint/2010/main" val="1094119916"/>
              </p:ext>
            </p:extLst>
          </p:nvPr>
        </p:nvGraphicFramePr>
        <p:xfrm>
          <a:off x="304800" y="1104898"/>
          <a:ext cx="8458199" cy="4648203"/>
        </p:xfrm>
        <a:graphic>
          <a:graphicData uri="http://schemas.openxmlformats.org/drawingml/2006/table">
            <a:tbl>
              <a:tblPr/>
              <a:tblGrid>
                <a:gridCol w="1009644">
                  <a:extLst>
                    <a:ext uri="{9D8B030D-6E8A-4147-A177-3AD203B41FA5}">
                      <a16:colId xmlns:a16="http://schemas.microsoft.com/office/drawing/2014/main" val="874969959"/>
                    </a:ext>
                  </a:extLst>
                </a:gridCol>
                <a:gridCol w="1844544">
                  <a:extLst>
                    <a:ext uri="{9D8B030D-6E8A-4147-A177-3AD203B41FA5}">
                      <a16:colId xmlns:a16="http://schemas.microsoft.com/office/drawing/2014/main" val="2452366096"/>
                    </a:ext>
                  </a:extLst>
                </a:gridCol>
                <a:gridCol w="572779">
                  <a:extLst>
                    <a:ext uri="{9D8B030D-6E8A-4147-A177-3AD203B41FA5}">
                      <a16:colId xmlns:a16="http://schemas.microsoft.com/office/drawing/2014/main" val="2222138872"/>
                    </a:ext>
                  </a:extLst>
                </a:gridCol>
                <a:gridCol w="621320">
                  <a:extLst>
                    <a:ext uri="{9D8B030D-6E8A-4147-A177-3AD203B41FA5}">
                      <a16:colId xmlns:a16="http://schemas.microsoft.com/office/drawing/2014/main" val="479627177"/>
                    </a:ext>
                  </a:extLst>
                </a:gridCol>
                <a:gridCol w="805774">
                  <a:extLst>
                    <a:ext uri="{9D8B030D-6E8A-4147-A177-3AD203B41FA5}">
                      <a16:colId xmlns:a16="http://schemas.microsoft.com/office/drawing/2014/main" val="1248486163"/>
                    </a:ext>
                  </a:extLst>
                </a:gridCol>
                <a:gridCol w="698984">
                  <a:extLst>
                    <a:ext uri="{9D8B030D-6E8A-4147-A177-3AD203B41FA5}">
                      <a16:colId xmlns:a16="http://schemas.microsoft.com/office/drawing/2014/main" val="1602712004"/>
                    </a:ext>
                  </a:extLst>
                </a:gridCol>
                <a:gridCol w="924698">
                  <a:extLst>
                    <a:ext uri="{9D8B030D-6E8A-4147-A177-3AD203B41FA5}">
                      <a16:colId xmlns:a16="http://schemas.microsoft.com/office/drawing/2014/main" val="4089670952"/>
                    </a:ext>
                  </a:extLst>
                </a:gridCol>
                <a:gridCol w="465989">
                  <a:extLst>
                    <a:ext uri="{9D8B030D-6E8A-4147-A177-3AD203B41FA5}">
                      <a16:colId xmlns:a16="http://schemas.microsoft.com/office/drawing/2014/main" val="1786812836"/>
                    </a:ext>
                  </a:extLst>
                </a:gridCol>
                <a:gridCol w="1514467">
                  <a:extLst>
                    <a:ext uri="{9D8B030D-6E8A-4147-A177-3AD203B41FA5}">
                      <a16:colId xmlns:a16="http://schemas.microsoft.com/office/drawing/2014/main" val="2905671119"/>
                    </a:ext>
                  </a:extLst>
                </a:gridCol>
              </a:tblGrid>
              <a:tr h="328014">
                <a:tc>
                  <a:txBody>
                    <a:bodyPr/>
                    <a:lstStyle/>
                    <a:p>
                      <a:pPr algn="ctr" fontAlgn="b"/>
                      <a:r>
                        <a:rPr lang="en-US" sz="600" b="1" i="0" u="none" strike="noStrike">
                          <a:solidFill>
                            <a:srgbClr val="000000"/>
                          </a:solidFill>
                          <a:effectLst/>
                          <a:latin typeface="Calibri" panose="020F0502020204030204" pitchFamily="34" charset="0"/>
                        </a:rPr>
                        <a:t>Street </a:t>
                      </a:r>
                    </a:p>
                  </a:txBody>
                  <a:tcPr marL="5611" marR="5611" marT="56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Section</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Street Type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Street Usage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Street Condition</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Date of Last Major Repair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Type of Repair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Rank</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600" b="1" i="0" u="none" strike="noStrike">
                          <a:solidFill>
                            <a:srgbClr val="000000"/>
                          </a:solidFill>
                          <a:effectLst/>
                          <a:latin typeface="Calibri" panose="020F0502020204030204" pitchFamily="34" charset="0"/>
                        </a:rPr>
                        <a:t>Comments</a:t>
                      </a:r>
                    </a:p>
                  </a:txBody>
                  <a:tcPr marL="5611" marR="5611" marT="56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0700729"/>
                  </a:ext>
                </a:extLst>
              </a:tr>
              <a:tr h="160007">
                <a:tc>
                  <a:txBody>
                    <a:bodyPr/>
                    <a:lstStyle/>
                    <a:p>
                      <a:pPr algn="l" fontAlgn="b"/>
                      <a:r>
                        <a:rPr lang="en-US" sz="600" b="0" i="0" u="none" strike="noStrike">
                          <a:solidFill>
                            <a:srgbClr val="000000"/>
                          </a:solidFill>
                          <a:effectLst/>
                          <a:latin typeface="Calibri" panose="020F0502020204030204" pitchFamily="34" charset="0"/>
                        </a:rPr>
                        <a:t>Adams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Jackson to George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0</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518991"/>
                  </a:ext>
                </a:extLst>
              </a:tr>
              <a:tr h="160007">
                <a:tc>
                  <a:txBody>
                    <a:bodyPr/>
                    <a:lstStyle/>
                    <a:p>
                      <a:pPr algn="l" fontAlgn="b"/>
                      <a:r>
                        <a:rPr lang="en-US" sz="600" b="0" i="0" u="none" strike="noStrike">
                          <a:solidFill>
                            <a:srgbClr val="000000"/>
                          </a:solidFill>
                          <a:effectLst/>
                          <a:latin typeface="Calibri" panose="020F0502020204030204" pitchFamily="34" charset="0"/>
                        </a:rPr>
                        <a:t>Anderson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Mauch Chunk to Snyder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958570"/>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Snyder to E. Norwegian</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360165"/>
                  </a:ext>
                </a:extLst>
              </a:tr>
              <a:tr h="160007">
                <a:tc>
                  <a:txBody>
                    <a:bodyPr/>
                    <a:lstStyle/>
                    <a:p>
                      <a:pPr algn="l" fontAlgn="b"/>
                      <a:r>
                        <a:rPr lang="en-US" sz="600" b="0" i="0" u="none" strike="noStrike">
                          <a:solidFill>
                            <a:srgbClr val="000000"/>
                          </a:solidFill>
                          <a:effectLst/>
                          <a:latin typeface="Calibri" panose="020F0502020204030204" pitchFamily="34" charset="0"/>
                        </a:rPr>
                        <a:t>Arch (East)</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Center to Progress</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8</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19192"/>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Progress to Rte. 61</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Complete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215633"/>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Rte. 61 to George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2020</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Complete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574035"/>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George to Jackson</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245090"/>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Jackson to Wolf</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298909"/>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Wolf to Hospital</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8</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975235"/>
                  </a:ext>
                </a:extLst>
              </a:tr>
              <a:tr h="160007">
                <a:tc>
                  <a:txBody>
                    <a:bodyPr/>
                    <a:lstStyle/>
                    <a:p>
                      <a:pPr algn="l" fontAlgn="b"/>
                      <a:r>
                        <a:rPr lang="en-US" sz="600" b="0" i="0" u="none" strike="noStrike">
                          <a:solidFill>
                            <a:srgbClr val="000000"/>
                          </a:solidFill>
                          <a:effectLst/>
                          <a:latin typeface="Calibri" panose="020F0502020204030204" pitchFamily="34" charset="0"/>
                        </a:rPr>
                        <a:t>Arch (West)</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Center to 2nd</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8</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457490"/>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2nd to 3rd</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237435"/>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3rd to 4th</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Paved 2019</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2019</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Resurfaced</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UGI-Completed</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3741420"/>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4th to 5th</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052859"/>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5th to 6th</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886226"/>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6th to 7th</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65558"/>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7th to 8th</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466583"/>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8th to 10th (Near Race)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966292"/>
                  </a:ext>
                </a:extLst>
              </a:tr>
              <a:tr h="160007">
                <a:tc>
                  <a:txBody>
                    <a:bodyPr/>
                    <a:lstStyle/>
                    <a:p>
                      <a:pPr algn="l" fontAlgn="b"/>
                      <a:r>
                        <a:rPr lang="en-US" sz="600" b="0" i="0" u="none" strike="noStrike">
                          <a:solidFill>
                            <a:srgbClr val="000000"/>
                          </a:solidFill>
                          <a:effectLst/>
                          <a:latin typeface="Calibri" panose="020F0502020204030204" pitchFamily="34" charset="0"/>
                        </a:rPr>
                        <a:t>Aspen Lane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Off of Timber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25690"/>
                  </a:ext>
                </a:extLst>
              </a:tr>
              <a:tr h="160007">
                <a:tc>
                  <a:txBody>
                    <a:bodyPr/>
                    <a:lstStyle/>
                    <a:p>
                      <a:pPr algn="l" fontAlgn="b"/>
                      <a:r>
                        <a:rPr lang="en-US" sz="600" b="0" i="0" u="none" strike="noStrike">
                          <a:solidFill>
                            <a:srgbClr val="000000"/>
                          </a:solidFill>
                          <a:effectLst/>
                          <a:latin typeface="Calibri" panose="020F0502020204030204" pitchFamily="34" charset="0"/>
                        </a:rPr>
                        <a:t>Atlantic Ave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E. Railroad to City Line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943667"/>
                  </a:ext>
                </a:extLst>
              </a:tr>
              <a:tr h="160007">
                <a:tc>
                  <a:txBody>
                    <a:bodyPr/>
                    <a:lstStyle/>
                    <a:p>
                      <a:pPr algn="l" fontAlgn="b"/>
                      <a:r>
                        <a:rPr lang="en-US" sz="600" b="0" i="0" u="none" strike="noStrike">
                          <a:solidFill>
                            <a:srgbClr val="000000"/>
                          </a:solidFill>
                          <a:effectLst/>
                          <a:latin typeface="Calibri" panose="020F0502020204030204" pitchFamily="34" charset="0"/>
                        </a:rPr>
                        <a:t>Baber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Mauch Chunk to Washington</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352519"/>
                  </a:ext>
                </a:extLst>
              </a:tr>
              <a:tr h="160007">
                <a:tc>
                  <a:txBody>
                    <a:bodyPr/>
                    <a:lstStyle/>
                    <a:p>
                      <a:pPr algn="l"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Washington to Pulaski</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80154"/>
                  </a:ext>
                </a:extLst>
              </a:tr>
              <a:tr h="160007">
                <a:tc>
                  <a:txBody>
                    <a:bodyPr/>
                    <a:lstStyle/>
                    <a:p>
                      <a:pPr algn="l" fontAlgn="b"/>
                      <a:r>
                        <a:rPr lang="en-US" sz="600" b="0" i="0" u="none" strike="noStrike">
                          <a:solidFill>
                            <a:srgbClr val="000000"/>
                          </a:solidFill>
                          <a:effectLst/>
                          <a:latin typeface="Calibri" panose="020F0502020204030204" pitchFamily="34" charset="0"/>
                        </a:rPr>
                        <a:t>Bannon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4th to Dead End</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1180078"/>
                  </a:ext>
                </a:extLst>
              </a:tr>
              <a:tr h="160007">
                <a:tc>
                  <a:txBody>
                    <a:bodyPr/>
                    <a:lstStyle/>
                    <a:p>
                      <a:pPr algn="l" fontAlgn="b"/>
                      <a:r>
                        <a:rPr lang="en-US" sz="600" b="0" i="0" u="none" strike="noStrike">
                          <a:solidFill>
                            <a:srgbClr val="000000"/>
                          </a:solidFill>
                          <a:effectLst/>
                          <a:latin typeface="Calibri" panose="020F0502020204030204" pitchFamily="34" charset="0"/>
                        </a:rPr>
                        <a:t>Bastress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Off of 21st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Complete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905266"/>
                  </a:ext>
                </a:extLst>
              </a:tr>
              <a:tr h="160007">
                <a:tc>
                  <a:txBody>
                    <a:bodyPr/>
                    <a:lstStyle/>
                    <a:p>
                      <a:pPr algn="l" fontAlgn="b"/>
                      <a:r>
                        <a:rPr lang="en-US" sz="600" b="0" i="0" u="none" strike="noStrike">
                          <a:solidFill>
                            <a:srgbClr val="000000"/>
                          </a:solidFill>
                          <a:effectLst/>
                          <a:latin typeface="Calibri" panose="020F0502020204030204" pitchFamily="34" charset="0"/>
                        </a:rPr>
                        <a:t>Battery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16th to Dead End</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058941"/>
                  </a:ext>
                </a:extLst>
              </a:tr>
              <a:tr h="160007">
                <a:tc>
                  <a:txBody>
                    <a:bodyPr/>
                    <a:lstStyle/>
                    <a:p>
                      <a:pPr algn="l" fontAlgn="b"/>
                      <a:r>
                        <a:rPr lang="en-US" sz="600" b="0" i="0" u="none" strike="noStrike">
                          <a:solidFill>
                            <a:srgbClr val="000000"/>
                          </a:solidFill>
                          <a:effectLst/>
                          <a:latin typeface="Calibri" panose="020F0502020204030204" pitchFamily="34" charset="0"/>
                        </a:rPr>
                        <a:t>Boone</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4th to Dead End</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3317328"/>
                  </a:ext>
                </a:extLst>
              </a:tr>
              <a:tr h="160007">
                <a:tc>
                  <a:txBody>
                    <a:bodyPr/>
                    <a:lstStyle/>
                    <a:p>
                      <a:pPr algn="l" fontAlgn="b"/>
                      <a:r>
                        <a:rPr lang="en-US" sz="600" b="0" i="0" u="none" strike="noStrike">
                          <a:solidFill>
                            <a:srgbClr val="000000"/>
                          </a:solidFill>
                          <a:effectLst/>
                          <a:latin typeface="Calibri" panose="020F0502020204030204" pitchFamily="34" charset="0"/>
                        </a:rPr>
                        <a:t>Burd Alley</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7th to 8th</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8</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338910"/>
                  </a:ext>
                </a:extLst>
              </a:tr>
              <a:tr h="160007">
                <a:tc>
                  <a:txBody>
                    <a:bodyPr/>
                    <a:lstStyle/>
                    <a:p>
                      <a:pPr algn="l" fontAlgn="b"/>
                      <a:r>
                        <a:rPr lang="en-US" sz="600" b="0" i="0" u="none" strike="noStrike">
                          <a:solidFill>
                            <a:srgbClr val="000000"/>
                          </a:solidFill>
                          <a:effectLst/>
                          <a:latin typeface="Calibri" panose="020F0502020204030204" pitchFamily="34" charset="0"/>
                        </a:rPr>
                        <a:t>Calvary</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Hillside to Greenbriar</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 </a:t>
                      </a:r>
                    </a:p>
                  </a:txBody>
                  <a:tcPr marL="5611" marR="5611" marT="56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034407"/>
                  </a:ext>
                </a:extLst>
              </a:tr>
            </a:tbl>
          </a:graphicData>
        </a:graphic>
      </p:graphicFrame>
      <p:sp>
        <p:nvSpPr>
          <p:cNvPr id="6" name="Title 5">
            <a:extLst>
              <a:ext uri="{FF2B5EF4-FFF2-40B4-BE49-F238E27FC236}">
                <a16:creationId xmlns:a16="http://schemas.microsoft.com/office/drawing/2014/main" id="{1A857BE3-A4D1-5CBF-66D4-5A47067A373B}"/>
              </a:ext>
            </a:extLst>
          </p:cNvPr>
          <p:cNvSpPr>
            <a:spLocks noGrp="1"/>
          </p:cNvSpPr>
          <p:nvPr>
            <p:ph type="title"/>
          </p:nvPr>
        </p:nvSpPr>
        <p:spPr>
          <a:xfrm>
            <a:off x="1524000" y="152400"/>
            <a:ext cx="6516798" cy="762000"/>
          </a:xfrm>
        </p:spPr>
        <p:txBody>
          <a:bodyPr/>
          <a:lstStyle/>
          <a:p>
            <a:r>
              <a:rPr lang="en-US" b="0" dirty="0">
                <a:solidFill>
                  <a:schemeClr val="tx1"/>
                </a:solidFill>
              </a:rPr>
              <a:t>An Example of Our Spreadsheet</a:t>
            </a:r>
          </a:p>
        </p:txBody>
      </p:sp>
    </p:spTree>
    <p:extLst>
      <p:ext uri="{BB962C8B-B14F-4D97-AF65-F5344CB8AC3E}">
        <p14:creationId xmlns:p14="http://schemas.microsoft.com/office/powerpoint/2010/main" val="147789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69A6F-9671-4B21-AF9F-7D9DE430A4C0}"/>
              </a:ext>
            </a:extLst>
          </p:cNvPr>
          <p:cNvSpPr txBox="1"/>
          <p:nvPr/>
        </p:nvSpPr>
        <p:spPr>
          <a:xfrm>
            <a:off x="1676400" y="1066800"/>
            <a:ext cx="5791200" cy="6247864"/>
          </a:xfrm>
          <a:prstGeom prst="rect">
            <a:avLst/>
          </a:prstGeom>
          <a:noFill/>
        </p:spPr>
        <p:txBody>
          <a:bodyPr wrap="square" numCol="1">
            <a:spAutoFit/>
          </a:bodyPr>
          <a:lstStyle/>
          <a:p>
            <a:pPr marL="0" marR="0" algn="ctr">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2000" u="none" strike="noStrike" dirty="0">
                <a:effectLst/>
                <a:latin typeface="Calibri" panose="020F0502020204030204" pitchFamily="34" charset="0"/>
                <a:ea typeface="Calibri" panose="020F0502020204030204" pitchFamily="34" charset="0"/>
                <a:cs typeface="Times New Roman" panose="02020603050405020304" pitchFamily="18" charset="0"/>
              </a:rPr>
              <a:t>2</a:t>
            </a:r>
            <a:r>
              <a:rPr lang="en-US" sz="2000" u="none" strike="noStrike"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2000" u="none" strike="noStrike" dirty="0">
                <a:effectLst/>
                <a:latin typeface="Calibri" panose="020F0502020204030204" pitchFamily="34" charset="0"/>
                <a:ea typeface="Calibri" panose="020F0502020204030204" pitchFamily="34" charset="0"/>
                <a:cs typeface="Times New Roman" panose="02020603050405020304" pitchFamily="18" charset="0"/>
              </a:rPr>
              <a:t> Street-	Market St. to Norwegian St.</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Division St.-	3</a:t>
            </a:r>
            <a:r>
              <a:rPr lang="en-US" sz="2000" baseline="30000" dirty="0">
                <a:latin typeface="Calibri" panose="020F0502020204030204" pitchFamily="34" charset="0"/>
                <a:ea typeface="Calibri" panose="020F0502020204030204" pitchFamily="34" charset="0"/>
                <a:cs typeface="Times New Roman" panose="02020603050405020304" pitchFamily="18" charset="0"/>
              </a:rPr>
              <a:t>rd</a:t>
            </a:r>
            <a:r>
              <a:rPr lang="en-US" sz="2000" dirty="0">
                <a:latin typeface="Calibri" panose="020F0502020204030204" pitchFamily="34" charset="0"/>
                <a:ea typeface="Calibri" panose="020F0502020204030204" pitchFamily="34" charset="0"/>
                <a:cs typeface="Times New Roman" panose="02020603050405020304" pitchFamily="18" charset="0"/>
              </a:rPr>
              <a:t> to 4</a:t>
            </a:r>
            <a:r>
              <a:rPr lang="en-US" sz="2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000" dirty="0">
                <a:latin typeface="Calibri" panose="020F0502020204030204" pitchFamily="34" charset="0"/>
                <a:ea typeface="Calibri" panose="020F0502020204030204" pitchFamily="34" charset="0"/>
                <a:cs typeface="Times New Roman" panose="02020603050405020304" pitchFamily="18" charset="0"/>
              </a:rPr>
              <a:t> St.</a:t>
            </a:r>
          </a:p>
          <a:p>
            <a:pPr marL="285750" marR="0" indent="-28575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Union St. &amp; Progress Ave.</a:t>
            </a:r>
            <a:r>
              <a:rPr lang="en-US" sz="2000" dirty="0">
                <a:latin typeface="Calibri" panose="020F0502020204030204" pitchFamily="34" charset="0"/>
                <a:ea typeface="Calibri" panose="020F0502020204030204" pitchFamily="34" charset="0"/>
                <a:cs typeface="Times New Roman" panose="02020603050405020304" pitchFamily="18" charset="0"/>
              </a:rPr>
              <a:t>- Intersection</a:t>
            </a:r>
          </a:p>
          <a:p>
            <a:pPr marL="285750" marR="0" indent="-28575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South 4</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St-	Union St. to Pierce St.</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North 8</a:t>
            </a:r>
            <a:r>
              <a:rPr lang="en-US" sz="2000" baseline="30000" dirty="0">
                <a:latin typeface="Calibri" panose="020F0502020204030204" pitchFamily="34" charset="0"/>
                <a:ea typeface="Calibri" panose="020F0502020204030204" pitchFamily="34" charset="0"/>
                <a:cs typeface="Times New Roman" panose="02020603050405020304" pitchFamily="18" charset="0"/>
              </a:rPr>
              <a:t>th</a:t>
            </a:r>
            <a:r>
              <a:rPr lang="en-US" sz="2000" dirty="0">
                <a:latin typeface="Calibri" panose="020F0502020204030204" pitchFamily="34" charset="0"/>
                <a:ea typeface="Calibri" panose="020F0502020204030204" pitchFamily="34" charset="0"/>
                <a:cs typeface="Times New Roman" panose="02020603050405020304" pitchFamily="18" charset="0"/>
              </a:rPr>
              <a:t> St.-	Harrison St. to Fairview St.</a:t>
            </a:r>
          </a:p>
          <a:p>
            <a:pPr marL="285750" marR="0" indent="-285750">
              <a:spcBef>
                <a:spcPts val="0"/>
              </a:spcBef>
              <a:spcAft>
                <a:spcPts val="0"/>
              </a:spcAft>
              <a:buFont typeface="Arial" panose="020B0604020202020204" pitchFamily="34" charset="0"/>
              <a:buChar char="•"/>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Mahantongo</a:t>
            </a:r>
            <a:r>
              <a:rPr lang="en-US" sz="2000" dirty="0">
                <a:effectLst/>
                <a:latin typeface="Calibri" panose="020F0502020204030204" pitchFamily="34" charset="0"/>
                <a:ea typeface="Calibri" panose="020F0502020204030204" pitchFamily="34" charset="0"/>
                <a:cs typeface="Times New Roman" panose="02020603050405020304" pitchFamily="18" charset="0"/>
              </a:rPr>
              <a:t> St.- 21</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2000" dirty="0">
                <a:effectLst/>
                <a:latin typeface="Calibri" panose="020F0502020204030204" pitchFamily="34" charset="0"/>
                <a:ea typeface="Calibri" panose="020F0502020204030204" pitchFamily="34" charset="0"/>
                <a:cs typeface="Times New Roman" panose="02020603050405020304" pitchFamily="18" charset="0"/>
              </a:rPr>
              <a:t> St. to 22</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2000" dirty="0">
                <a:effectLst/>
                <a:latin typeface="Calibri" panose="020F0502020204030204" pitchFamily="34" charset="0"/>
                <a:ea typeface="Calibri" panose="020F0502020204030204" pitchFamily="34" charset="0"/>
                <a:cs typeface="Times New Roman" panose="02020603050405020304" pitchFamily="18" charset="0"/>
              </a:rPr>
              <a:t> St.</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Railroad St.-	Ravine St. to Heffner St.</a:t>
            </a:r>
          </a:p>
          <a:p>
            <a:pPr marL="285750" marR="0" indent="-28575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9</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Street-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Mahantongo</a:t>
            </a:r>
            <a:r>
              <a:rPr lang="en-US" sz="2000" dirty="0">
                <a:effectLst/>
                <a:latin typeface="Calibri" panose="020F0502020204030204" pitchFamily="34" charset="0"/>
                <a:ea typeface="Calibri" panose="020F0502020204030204" pitchFamily="34" charset="0"/>
                <a:cs typeface="Times New Roman" panose="02020603050405020304" pitchFamily="18" charset="0"/>
              </a:rPr>
              <a:t> St to Howard Ave.</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Young St.-	Jefferson St. to Carbon St.</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Woodglen Rd.-	City line to previous pave</a:t>
            </a:r>
          </a:p>
          <a:p>
            <a:pPr marL="285750" marR="0" indent="-28575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Laurel Blvd.-	Progress Ave to Domino’s-1</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Laurel Blvd.-	Progress Ave to Domino’s-2</a:t>
            </a:r>
          </a:p>
          <a:p>
            <a:pPr marL="285750" marR="0" indent="-285750">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Anderson St.-	Mauch Chunk to Snyder</a:t>
            </a:r>
          </a:p>
          <a:p>
            <a:pPr marL="285750" marR="0" indent="-285750">
              <a:spcBef>
                <a:spcPts val="0"/>
              </a:spcBef>
              <a:spcAft>
                <a:spcPts val="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Snyder-	Anderson to Alley</a:t>
            </a:r>
          </a:p>
          <a:p>
            <a:pPr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itle 1">
            <a:extLst>
              <a:ext uri="{FF2B5EF4-FFF2-40B4-BE49-F238E27FC236}">
                <a16:creationId xmlns:a16="http://schemas.microsoft.com/office/drawing/2014/main" id="{CEF0B0E5-84AA-40A1-9646-877AB54609B4}"/>
              </a:ext>
            </a:extLst>
          </p:cNvPr>
          <p:cNvSpPr>
            <a:spLocks noGrp="1"/>
          </p:cNvSpPr>
          <p:nvPr>
            <p:ph type="title"/>
          </p:nvPr>
        </p:nvSpPr>
        <p:spPr>
          <a:xfrm>
            <a:off x="152400" y="304800"/>
            <a:ext cx="8839200" cy="685800"/>
          </a:xfrm>
        </p:spPr>
        <p:txBody>
          <a:bodyPr>
            <a:normAutofit fontScale="90000"/>
          </a:bodyPr>
          <a:lstStyle/>
          <a:p>
            <a:pPr algn="ctr"/>
            <a:r>
              <a:rPr lang="en-US" sz="3200" dirty="0"/>
              <a:t>2023 Proposed Paving Program</a:t>
            </a:r>
            <a:br>
              <a:rPr lang="en-US" sz="3200" dirty="0"/>
            </a:br>
            <a:r>
              <a:rPr lang="en-US" sz="3200" dirty="0"/>
              <a:t>Phase I</a:t>
            </a:r>
          </a:p>
        </p:txBody>
      </p:sp>
    </p:spTree>
    <p:extLst>
      <p:ext uri="{BB962C8B-B14F-4D97-AF65-F5344CB8AC3E}">
        <p14:creationId xmlns:p14="http://schemas.microsoft.com/office/powerpoint/2010/main" val="2508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4C15-E189-4E7C-8C72-B4B6F1B67F5B}"/>
              </a:ext>
            </a:extLst>
          </p:cNvPr>
          <p:cNvSpPr>
            <a:spLocks noGrp="1"/>
          </p:cNvSpPr>
          <p:nvPr>
            <p:ph type="title"/>
          </p:nvPr>
        </p:nvSpPr>
        <p:spPr>
          <a:xfrm>
            <a:off x="-453195" y="228600"/>
            <a:ext cx="9444795" cy="609600"/>
          </a:xfrm>
        </p:spPr>
        <p:txBody>
          <a:bodyPr>
            <a:normAutofit/>
          </a:bodyPr>
          <a:lstStyle/>
          <a:p>
            <a:pPr algn="ctr"/>
            <a:r>
              <a:rPr lang="en-US" dirty="0">
                <a:solidFill>
                  <a:schemeClr val="tx1"/>
                </a:solidFill>
              </a:rPr>
              <a:t>2023 Street Department Project Timeline</a:t>
            </a:r>
          </a:p>
        </p:txBody>
      </p:sp>
      <p:sp>
        <p:nvSpPr>
          <p:cNvPr id="3" name="Content Placeholder 2">
            <a:extLst>
              <a:ext uri="{FF2B5EF4-FFF2-40B4-BE49-F238E27FC236}">
                <a16:creationId xmlns:a16="http://schemas.microsoft.com/office/drawing/2014/main" id="{57785DA3-C929-4A2A-B8A0-3E509896B663}"/>
              </a:ext>
            </a:extLst>
          </p:cNvPr>
          <p:cNvSpPr>
            <a:spLocks noGrp="1"/>
          </p:cNvSpPr>
          <p:nvPr>
            <p:ph idx="1"/>
          </p:nvPr>
        </p:nvSpPr>
        <p:spPr>
          <a:xfrm>
            <a:off x="381001" y="1447800"/>
            <a:ext cx="8382000" cy="4953000"/>
          </a:xfrm>
        </p:spPr>
        <p:txBody>
          <a:bodyPr>
            <a:normAutofit fontScale="92500" lnSpcReduction="10000"/>
          </a:bodyPr>
          <a:lstStyle/>
          <a:p>
            <a:r>
              <a:rPr lang="en-US" dirty="0"/>
              <a:t>Update, Compile, and Study Street Data			Complete</a:t>
            </a:r>
          </a:p>
          <a:p>
            <a:r>
              <a:rPr lang="en-US" dirty="0"/>
              <a:t>Prioritize Streets based upon condition, use, and cost	March, April 							2023</a:t>
            </a:r>
          </a:p>
          <a:p>
            <a:r>
              <a:rPr lang="en-US" dirty="0"/>
              <a:t>Determine the extent of repairs on each prioritized area	March 2023</a:t>
            </a:r>
          </a:p>
          <a:p>
            <a:r>
              <a:rPr lang="en-US" dirty="0"/>
              <a:t>Meet with PennDOT to develop Liquid Fuels Projects	April 13, 2023</a:t>
            </a:r>
          </a:p>
          <a:p>
            <a:r>
              <a:rPr lang="en-US" dirty="0"/>
              <a:t>Infrastructure repairs / inlet replacement			May – October 							2023</a:t>
            </a:r>
          </a:p>
          <a:p>
            <a:r>
              <a:rPr lang="en-US" dirty="0"/>
              <a:t>Bid Materials and Labor					April 2023</a:t>
            </a:r>
          </a:p>
          <a:p>
            <a:r>
              <a:rPr lang="en-US" dirty="0"/>
              <a:t>Award Bids						May 2023</a:t>
            </a:r>
          </a:p>
          <a:p>
            <a:r>
              <a:rPr lang="en-US" dirty="0"/>
              <a:t>Initiate Pothole repair and paving project			April –October  </a:t>
            </a:r>
          </a:p>
          <a:p>
            <a:r>
              <a:rPr lang="en-US" dirty="0"/>
              <a:t>Complete Projects 					October 2023</a:t>
            </a:r>
          </a:p>
          <a:p>
            <a:r>
              <a:rPr lang="en-US" dirty="0"/>
              <a:t>Line Painting 						ongoing	     </a:t>
            </a:r>
          </a:p>
        </p:txBody>
      </p:sp>
    </p:spTree>
    <p:extLst>
      <p:ext uri="{BB962C8B-B14F-4D97-AF65-F5344CB8AC3E}">
        <p14:creationId xmlns:p14="http://schemas.microsoft.com/office/powerpoint/2010/main" val="52848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418D9-080B-4829-E7E6-316461867D59}"/>
              </a:ext>
            </a:extLst>
          </p:cNvPr>
          <p:cNvSpPr>
            <a:spLocks noGrp="1"/>
          </p:cNvSpPr>
          <p:nvPr>
            <p:ph type="title"/>
          </p:nvPr>
        </p:nvSpPr>
        <p:spPr/>
        <p:txBody>
          <a:bodyPr/>
          <a:lstStyle/>
          <a:p>
            <a:r>
              <a:rPr lang="en-US" dirty="0"/>
              <a:t>Long Term Repairs</a:t>
            </a:r>
          </a:p>
        </p:txBody>
      </p:sp>
      <p:sp>
        <p:nvSpPr>
          <p:cNvPr id="3" name="Content Placeholder 2">
            <a:extLst>
              <a:ext uri="{FF2B5EF4-FFF2-40B4-BE49-F238E27FC236}">
                <a16:creationId xmlns:a16="http://schemas.microsoft.com/office/drawing/2014/main" id="{946B501B-FA77-F9EA-B937-DC7DB7434780}"/>
              </a:ext>
            </a:extLst>
          </p:cNvPr>
          <p:cNvSpPr>
            <a:spLocks noGrp="1"/>
          </p:cNvSpPr>
          <p:nvPr>
            <p:ph idx="1"/>
          </p:nvPr>
        </p:nvSpPr>
        <p:spPr/>
        <p:txBody>
          <a:bodyPr/>
          <a:lstStyle/>
          <a:p>
            <a:pPr marL="45720" indent="0">
              <a:buClr>
                <a:srgbClr val="000000">
                  <a:lumMod val="65000"/>
                  <a:lumOff val="35000"/>
                </a:srgbClr>
              </a:buClr>
              <a:buNone/>
              <a:defRPr/>
            </a:pPr>
            <a:r>
              <a:rPr kumimoji="0" lang="en-US"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Include contract paving and paving completed by City Staff</a:t>
            </a:r>
          </a:p>
          <a:p>
            <a:pPr marL="274320" marR="0" lvl="0" indent="-228600" algn="l" defTabSz="914400" rtl="0" eaLnBrk="1" fontAlgn="auto" latinLnBrk="0" hangingPunct="1">
              <a:lnSpc>
                <a:spcPct val="90000"/>
              </a:lnSpc>
              <a:spcBef>
                <a:spcPts val="1800"/>
              </a:spcBef>
              <a:spcAft>
                <a:spcPts val="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In 2021, 2,000 tons of asphalt material was applied to City streets.  This was an increase of 250 tons from 2020.</a:t>
            </a:r>
          </a:p>
          <a:p>
            <a:pPr marL="274320" marR="0" lvl="0" indent="-228600" algn="l" defTabSz="914400" rtl="0" eaLnBrk="1" fontAlgn="auto" latinLnBrk="0" hangingPunct="1">
              <a:lnSpc>
                <a:spcPct val="90000"/>
              </a:lnSpc>
              <a:spcBef>
                <a:spcPts val="1800"/>
              </a:spcBef>
              <a:spcAft>
                <a:spcPts val="0"/>
              </a:spcAft>
              <a:buClr>
                <a:srgbClr val="000000">
                  <a:lumMod val="65000"/>
                  <a:lumOff val="35000"/>
                </a:srgbClr>
              </a:buClr>
              <a:buSzPct val="80000"/>
              <a:buFont typeface="Arial" pitchFamily="34" charset="0"/>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Franklin Gothic Medium"/>
                <a:ea typeface="+mn-ea"/>
                <a:cs typeface="+mn-cs"/>
              </a:rPr>
              <a:t>In 2022, 2,075 tons of asphalt were applied.  </a:t>
            </a:r>
          </a:p>
          <a:p>
            <a:pPr marL="274320" marR="0" lvl="0" indent="-228600" algn="l" defTabSz="914400" rtl="0" eaLnBrk="1" fontAlgn="auto" latinLnBrk="0" hangingPunct="1">
              <a:lnSpc>
                <a:spcPct val="90000"/>
              </a:lnSpc>
              <a:spcBef>
                <a:spcPts val="1800"/>
              </a:spcBef>
              <a:spcAft>
                <a:spcPts val="0"/>
              </a:spcAft>
              <a:buClr>
                <a:srgbClr val="000000">
                  <a:lumMod val="65000"/>
                  <a:lumOff val="35000"/>
                </a:srgbClr>
              </a:buClr>
              <a:buSzPct val="80000"/>
              <a:buFont typeface="Arial" pitchFamily="34" charset="0"/>
              <a:buChar char="•"/>
              <a:tabLst/>
              <a:defRPr/>
            </a:pPr>
            <a:r>
              <a:rPr lang="en-US" dirty="0">
                <a:latin typeface="Franklin Gothic Medium"/>
              </a:rPr>
              <a:t>In 2023, Phase 1 paving will include 2,243 tons of asphalt material</a:t>
            </a:r>
            <a:endParaRPr lang="en-US" dirty="0"/>
          </a:p>
        </p:txBody>
      </p:sp>
    </p:spTree>
    <p:extLst>
      <p:ext uri="{BB962C8B-B14F-4D97-AF65-F5344CB8AC3E}">
        <p14:creationId xmlns:p14="http://schemas.microsoft.com/office/powerpoint/2010/main" val="96408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93051-D1A9-0377-CE91-718478668E1B}"/>
              </a:ext>
            </a:extLst>
          </p:cNvPr>
          <p:cNvSpPr>
            <a:spLocks noGrp="1"/>
          </p:cNvSpPr>
          <p:nvPr>
            <p:ph type="title"/>
          </p:nvPr>
        </p:nvSpPr>
        <p:spPr/>
        <p:txBody>
          <a:bodyPr/>
          <a:lstStyle/>
          <a:p>
            <a:r>
              <a:rPr lang="en-US" dirty="0"/>
              <a:t>2023 Summer Employment</a:t>
            </a:r>
          </a:p>
        </p:txBody>
      </p:sp>
      <p:sp>
        <p:nvSpPr>
          <p:cNvPr id="3" name="Content Placeholder 2">
            <a:extLst>
              <a:ext uri="{FF2B5EF4-FFF2-40B4-BE49-F238E27FC236}">
                <a16:creationId xmlns:a16="http://schemas.microsoft.com/office/drawing/2014/main" id="{2816408D-F502-F1C8-66EC-5FDAF586AFCE}"/>
              </a:ext>
            </a:extLst>
          </p:cNvPr>
          <p:cNvSpPr>
            <a:spLocks noGrp="1"/>
          </p:cNvSpPr>
          <p:nvPr>
            <p:ph idx="1"/>
          </p:nvPr>
        </p:nvSpPr>
        <p:spPr/>
        <p:txBody>
          <a:bodyPr/>
          <a:lstStyle/>
          <a:p>
            <a:r>
              <a:rPr lang="en-US" dirty="0"/>
              <a:t>The City of Pottsville is hiring:</a:t>
            </a:r>
          </a:p>
          <a:p>
            <a:pPr lvl="1"/>
            <a:r>
              <a:rPr lang="en-US" dirty="0"/>
              <a:t>Lifeguards</a:t>
            </a:r>
          </a:p>
          <a:p>
            <a:pPr lvl="1"/>
            <a:r>
              <a:rPr lang="en-US" dirty="0"/>
              <a:t>Concession/Counter</a:t>
            </a:r>
          </a:p>
          <a:p>
            <a:pPr lvl="1"/>
            <a:r>
              <a:rPr lang="en-US" dirty="0"/>
              <a:t>JFK Pool Maintenance</a:t>
            </a:r>
          </a:p>
          <a:p>
            <a:pPr lvl="1"/>
            <a:r>
              <a:rPr lang="en-US" dirty="0"/>
              <a:t>Street/Parks Laborer</a:t>
            </a:r>
          </a:p>
          <a:p>
            <a:r>
              <a:rPr lang="en-US" dirty="0"/>
              <a:t>Applications are available at City Hall-City Clerk’s Office, Online at pottsvillepa.gov</a:t>
            </a:r>
          </a:p>
          <a:p>
            <a:r>
              <a:rPr lang="en-US"/>
              <a:t>Application deadline is May 1, 2023</a:t>
            </a:r>
            <a:endParaRPr lang="en-US" dirty="0"/>
          </a:p>
        </p:txBody>
      </p:sp>
    </p:spTree>
    <p:extLst>
      <p:ext uri="{BB962C8B-B14F-4D97-AF65-F5344CB8AC3E}">
        <p14:creationId xmlns:p14="http://schemas.microsoft.com/office/powerpoint/2010/main" val="13439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55174-B20B-4A89-9CB9-7A4D777E2589}"/>
              </a:ext>
            </a:extLst>
          </p:cNvPr>
          <p:cNvSpPr>
            <a:spLocks noGrp="1"/>
          </p:cNvSpPr>
          <p:nvPr>
            <p:ph type="title"/>
          </p:nvPr>
        </p:nvSpPr>
        <p:spPr>
          <a:xfrm>
            <a:off x="533400" y="152400"/>
            <a:ext cx="8001000" cy="762000"/>
          </a:xfrm>
        </p:spPr>
        <p:txBody>
          <a:bodyPr>
            <a:normAutofit/>
          </a:bodyPr>
          <a:lstStyle/>
          <a:p>
            <a:r>
              <a:rPr lang="en-US" sz="2800" dirty="0"/>
              <a:t>Garfield Square Redevelopment Project 402-406</a:t>
            </a:r>
          </a:p>
        </p:txBody>
      </p:sp>
      <p:pic>
        <p:nvPicPr>
          <p:cNvPr id="4" name="Content Placeholder 3">
            <a:extLst>
              <a:ext uri="{FF2B5EF4-FFF2-40B4-BE49-F238E27FC236}">
                <a16:creationId xmlns:a16="http://schemas.microsoft.com/office/drawing/2014/main" id="{50974B12-588F-4227-32A5-01BB4034D3F3}"/>
              </a:ext>
            </a:extLst>
          </p:cNvPr>
          <p:cNvPicPr>
            <a:picLocks noGrp="1" noChangeAspect="1"/>
          </p:cNvPicPr>
          <p:nvPr>
            <p:ph idx="1"/>
          </p:nvPr>
        </p:nvPicPr>
        <p:blipFill>
          <a:blip r:embed="rId2"/>
          <a:stretch>
            <a:fillRect/>
          </a:stretch>
        </p:blipFill>
        <p:spPr>
          <a:xfrm>
            <a:off x="3429000" y="4151155"/>
            <a:ext cx="1792379" cy="2554445"/>
          </a:xfrm>
          <a:prstGeom prst="rect">
            <a:avLst/>
          </a:prstGeom>
        </p:spPr>
      </p:pic>
      <p:sp>
        <p:nvSpPr>
          <p:cNvPr id="5" name="TextBox 4">
            <a:extLst>
              <a:ext uri="{FF2B5EF4-FFF2-40B4-BE49-F238E27FC236}">
                <a16:creationId xmlns:a16="http://schemas.microsoft.com/office/drawing/2014/main" id="{B13F4FB1-E6AD-C5D7-45EE-6D0C23649A9C}"/>
              </a:ext>
            </a:extLst>
          </p:cNvPr>
          <p:cNvSpPr txBox="1"/>
          <p:nvPr/>
        </p:nvSpPr>
        <p:spPr>
          <a:xfrm>
            <a:off x="685800" y="1065146"/>
            <a:ext cx="8077200" cy="3815147"/>
          </a:xfrm>
          <a:prstGeom prst="rect">
            <a:avLst/>
          </a:prstGeom>
          <a:noFill/>
        </p:spPr>
        <p:txBody>
          <a:bodyPr wrap="square" rtlCol="0">
            <a:spAutoFit/>
          </a:bodyPr>
          <a:lstStyle/>
          <a:p>
            <a:pPr marL="285750" indent="-285750">
              <a:buFont typeface="Arial" panose="020B0604020202020204" pitchFamily="34" charset="0"/>
              <a:buChar char="•"/>
            </a:pPr>
            <a:r>
              <a:rPr lang="en-US" dirty="0"/>
              <a:t>RFP can be found on pottsvillepa.gov</a:t>
            </a:r>
          </a:p>
          <a:p>
            <a:pPr marL="285750" marR="0" indent="-285750" algn="just">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SCHEDULE OF EVENTS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RSVP for Pre-Proposal Conference		April 19</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Deadline for Re-Proposal questions		April 19</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Pre-proposal conference 			April 25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Proposals Due Date 			May 16</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period begins			May 17</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Presentations (if required) 		May 22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 June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Estimated proposal selection date		July 19</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Court Approval				August 31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Settlement with Buyer			September 30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8194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3742" y="152400"/>
            <a:ext cx="8686801" cy="685800"/>
          </a:xfrm>
        </p:spPr>
        <p:txBody>
          <a:bodyPr/>
          <a:lstStyle/>
          <a:p>
            <a:pPr algn="ctr"/>
            <a:r>
              <a:rPr lang="en-US" dirty="0">
                <a:solidFill>
                  <a:schemeClr val="tx1"/>
                </a:solidFill>
              </a:rPr>
              <a:t>Investing in People  </a:t>
            </a:r>
          </a:p>
        </p:txBody>
      </p:sp>
      <p:sp>
        <p:nvSpPr>
          <p:cNvPr id="14" name="Content Placeholder 13"/>
          <p:cNvSpPr>
            <a:spLocks noGrp="1"/>
          </p:cNvSpPr>
          <p:nvPr>
            <p:ph idx="1"/>
          </p:nvPr>
        </p:nvSpPr>
        <p:spPr>
          <a:xfrm>
            <a:off x="195552" y="838200"/>
            <a:ext cx="8686801" cy="4191000"/>
          </a:xfrm>
        </p:spPr>
        <p:txBody>
          <a:bodyPr/>
          <a:lstStyle/>
          <a:p>
            <a:r>
              <a:rPr lang="en-US" dirty="0"/>
              <a:t>Hiring skilled workers and the provision of continuing education and training allows the City to maintain infrastructure in a cost effective manner.  Our workforce completes the following:</a:t>
            </a:r>
          </a:p>
          <a:p>
            <a:pPr lvl="1"/>
            <a:r>
              <a:rPr lang="en-US" dirty="0"/>
              <a:t>Plowing, Paving, Painting and  Cleaning street surfaces</a:t>
            </a:r>
          </a:p>
          <a:p>
            <a:pPr lvl="1"/>
            <a:r>
              <a:rPr lang="en-US" dirty="0"/>
              <a:t>Building and repairing inlets</a:t>
            </a:r>
          </a:p>
          <a:p>
            <a:pPr lvl="1"/>
            <a:r>
              <a:rPr lang="en-US" dirty="0"/>
              <a:t>Assisting with temporary and long term traffic control </a:t>
            </a:r>
          </a:p>
          <a:p>
            <a:pPr marL="594360" lvl="2" indent="0">
              <a:buNone/>
            </a:pPr>
            <a:r>
              <a:rPr lang="en-US" dirty="0"/>
              <a:t>(special events, signs, etc.)</a:t>
            </a:r>
          </a:p>
          <a:p>
            <a:pPr marL="594360" lvl="2" indent="0">
              <a:buNone/>
            </a:pPr>
            <a:endParaRPr lang="en-US" dirty="0"/>
          </a:p>
        </p:txBody>
      </p:sp>
      <p:pic>
        <p:nvPicPr>
          <p:cNvPr id="2" name="Picture 1">
            <a:extLst>
              <a:ext uri="{FF2B5EF4-FFF2-40B4-BE49-F238E27FC236}">
                <a16:creationId xmlns:a16="http://schemas.microsoft.com/office/drawing/2014/main" id="{24B5A15E-BB68-6F30-E572-30AE4C866F5E}"/>
              </a:ext>
            </a:extLst>
          </p:cNvPr>
          <p:cNvPicPr>
            <a:picLocks noChangeAspect="1"/>
          </p:cNvPicPr>
          <p:nvPr/>
        </p:nvPicPr>
        <p:blipFill>
          <a:blip r:embed="rId2"/>
          <a:stretch>
            <a:fillRect/>
          </a:stretch>
        </p:blipFill>
        <p:spPr>
          <a:xfrm>
            <a:off x="6237140" y="1652742"/>
            <a:ext cx="2665772" cy="3552516"/>
          </a:xfrm>
          <a:prstGeom prst="rect">
            <a:avLst/>
          </a:prstGeom>
        </p:spPr>
      </p:pic>
      <p:pic>
        <p:nvPicPr>
          <p:cNvPr id="3" name="Picture 2">
            <a:extLst>
              <a:ext uri="{FF2B5EF4-FFF2-40B4-BE49-F238E27FC236}">
                <a16:creationId xmlns:a16="http://schemas.microsoft.com/office/drawing/2014/main" id="{5B8DDBD7-B25B-FC59-BB33-E0DA7FE0DD08}"/>
              </a:ext>
            </a:extLst>
          </p:cNvPr>
          <p:cNvPicPr>
            <a:picLocks noChangeAspect="1"/>
          </p:cNvPicPr>
          <p:nvPr/>
        </p:nvPicPr>
        <p:blipFill>
          <a:blip r:embed="rId3"/>
          <a:stretch>
            <a:fillRect/>
          </a:stretch>
        </p:blipFill>
        <p:spPr>
          <a:xfrm>
            <a:off x="231995" y="3184590"/>
            <a:ext cx="2587405" cy="3448081"/>
          </a:xfrm>
          <a:prstGeom prst="rect">
            <a:avLst/>
          </a:prstGeom>
        </p:spPr>
      </p:pic>
      <p:pic>
        <p:nvPicPr>
          <p:cNvPr id="5" name="Picture 4">
            <a:extLst>
              <a:ext uri="{FF2B5EF4-FFF2-40B4-BE49-F238E27FC236}">
                <a16:creationId xmlns:a16="http://schemas.microsoft.com/office/drawing/2014/main" id="{74F928C4-E20E-211F-8C24-878AA3FE259F}"/>
              </a:ext>
            </a:extLst>
          </p:cNvPr>
          <p:cNvPicPr>
            <a:picLocks noChangeAspect="1"/>
          </p:cNvPicPr>
          <p:nvPr/>
        </p:nvPicPr>
        <p:blipFill>
          <a:blip r:embed="rId4"/>
          <a:stretch>
            <a:fillRect/>
          </a:stretch>
        </p:blipFill>
        <p:spPr>
          <a:xfrm>
            <a:off x="3286643" y="2819400"/>
            <a:ext cx="2888819" cy="3849757"/>
          </a:xfrm>
          <a:prstGeom prst="rect">
            <a:avLst/>
          </a:prstGeom>
        </p:spPr>
      </p:pic>
    </p:spTree>
    <p:extLst>
      <p:ext uri="{BB962C8B-B14F-4D97-AF65-F5344CB8AC3E}">
        <p14:creationId xmlns:p14="http://schemas.microsoft.com/office/powerpoint/2010/main" val="143723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533400"/>
            <a:ext cx="8686801" cy="609600"/>
          </a:xfrm>
        </p:spPr>
        <p:txBody>
          <a:bodyPr/>
          <a:lstStyle/>
          <a:p>
            <a:pPr algn="ctr"/>
            <a:r>
              <a:rPr lang="en-US" dirty="0">
                <a:solidFill>
                  <a:schemeClr val="tx1"/>
                </a:solidFill>
              </a:rPr>
              <a:t>Factors of Road Repairs</a:t>
            </a:r>
          </a:p>
        </p:txBody>
      </p:sp>
      <p:sp>
        <p:nvSpPr>
          <p:cNvPr id="3" name="Content Placeholder 2">
            <a:extLst>
              <a:ext uri="{FF2B5EF4-FFF2-40B4-BE49-F238E27FC236}">
                <a16:creationId xmlns:a16="http://schemas.microsoft.com/office/drawing/2014/main" id="{9ABE977C-8D5D-438C-A7B1-2AD268B75A29}"/>
              </a:ext>
            </a:extLst>
          </p:cNvPr>
          <p:cNvSpPr>
            <a:spLocks noGrp="1"/>
          </p:cNvSpPr>
          <p:nvPr>
            <p:ph idx="1"/>
          </p:nvPr>
        </p:nvSpPr>
        <p:spPr>
          <a:xfrm>
            <a:off x="799117" y="1600200"/>
            <a:ext cx="6516798" cy="4419600"/>
          </a:xfrm>
        </p:spPr>
        <p:txBody>
          <a:bodyPr>
            <a:normAutofit fontScale="92500" lnSpcReduction="10000"/>
          </a:bodyPr>
          <a:lstStyle/>
          <a:p>
            <a:r>
              <a:rPr lang="en-US" dirty="0"/>
              <a:t>All Roads require regular repair and maintenance</a:t>
            </a:r>
          </a:p>
          <a:p>
            <a:r>
              <a:rPr lang="en-US" dirty="0"/>
              <a:t>Several factors impact the urgency and extent of that maintenance:</a:t>
            </a:r>
          </a:p>
          <a:p>
            <a:pPr lvl="1"/>
            <a:r>
              <a:rPr lang="en-US" sz="3600" dirty="0"/>
              <a:t>Utility Work/Construction</a:t>
            </a:r>
          </a:p>
          <a:p>
            <a:pPr lvl="1"/>
            <a:r>
              <a:rPr lang="en-US" sz="3600" dirty="0"/>
              <a:t>Aging Infrastructure</a:t>
            </a:r>
          </a:p>
          <a:p>
            <a:pPr lvl="1"/>
            <a:r>
              <a:rPr lang="en-US" sz="3600" dirty="0"/>
              <a:t>The Freeze Thaw Cycle</a:t>
            </a:r>
          </a:p>
          <a:p>
            <a:pPr lvl="1"/>
            <a:r>
              <a:rPr lang="en-US" sz="3600" dirty="0"/>
              <a:t>Use</a:t>
            </a:r>
          </a:p>
          <a:p>
            <a:pPr lvl="1"/>
            <a:r>
              <a:rPr lang="en-US" sz="3600" dirty="0"/>
              <a:t>Natural Disasters  </a:t>
            </a:r>
          </a:p>
          <a:p>
            <a:pPr lvl="1"/>
            <a:r>
              <a:rPr lang="en-US" sz="3600" dirty="0"/>
              <a:t>Stormwater runoff</a:t>
            </a:r>
          </a:p>
          <a:p>
            <a:pPr lvl="1"/>
            <a:endParaRPr lang="en-US" sz="3600" dirty="0"/>
          </a:p>
        </p:txBody>
      </p:sp>
    </p:spTree>
    <p:extLst>
      <p:ext uri="{BB962C8B-B14F-4D97-AF65-F5344CB8AC3E}">
        <p14:creationId xmlns:p14="http://schemas.microsoft.com/office/powerpoint/2010/main" val="143171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1"/>
            <a:ext cx="8686801" cy="685801"/>
          </a:xfrm>
        </p:spPr>
        <p:txBody>
          <a:bodyPr/>
          <a:lstStyle/>
          <a:p>
            <a:pPr algn="ctr"/>
            <a:r>
              <a:rPr lang="en-US" dirty="0">
                <a:solidFill>
                  <a:schemeClr val="tx1"/>
                </a:solidFill>
              </a:rPr>
              <a:t>Utility Work</a:t>
            </a:r>
          </a:p>
        </p:txBody>
      </p:sp>
      <p:sp>
        <p:nvSpPr>
          <p:cNvPr id="4" name="Content Placeholder 3"/>
          <p:cNvSpPr>
            <a:spLocks noGrp="1"/>
          </p:cNvSpPr>
          <p:nvPr>
            <p:ph sz="half" idx="2"/>
          </p:nvPr>
        </p:nvSpPr>
        <p:spPr>
          <a:xfrm>
            <a:off x="457200" y="1180292"/>
            <a:ext cx="7619999" cy="762000"/>
          </a:xfrm>
        </p:spPr>
        <p:txBody>
          <a:bodyPr>
            <a:normAutofit/>
          </a:bodyPr>
          <a:lstStyle/>
          <a:p>
            <a:r>
              <a:rPr lang="en-US" dirty="0"/>
              <a:t>Utility upgrades and repairs  are welcome and necessary.  However, these  initiatives can negatively impact driving surfaces. </a:t>
            </a:r>
          </a:p>
        </p:txBody>
      </p:sp>
      <p:pic>
        <p:nvPicPr>
          <p:cNvPr id="8" name="Picture 7">
            <a:extLst>
              <a:ext uri="{FF2B5EF4-FFF2-40B4-BE49-F238E27FC236}">
                <a16:creationId xmlns:a16="http://schemas.microsoft.com/office/drawing/2014/main" id="{527FF21B-0B29-47A5-893C-F8ED350B1EA4}"/>
              </a:ext>
            </a:extLst>
          </p:cNvPr>
          <p:cNvPicPr>
            <a:picLocks noChangeAspect="1"/>
          </p:cNvPicPr>
          <p:nvPr/>
        </p:nvPicPr>
        <p:blipFill>
          <a:blip r:embed="rId2"/>
          <a:stretch>
            <a:fillRect/>
          </a:stretch>
        </p:blipFill>
        <p:spPr>
          <a:xfrm>
            <a:off x="1111756" y="2149551"/>
            <a:ext cx="2500888" cy="3746651"/>
          </a:xfrm>
          <a:prstGeom prst="rect">
            <a:avLst/>
          </a:prstGeom>
        </p:spPr>
      </p:pic>
      <p:pic>
        <p:nvPicPr>
          <p:cNvPr id="14" name="Picture 13">
            <a:extLst>
              <a:ext uri="{FF2B5EF4-FFF2-40B4-BE49-F238E27FC236}">
                <a16:creationId xmlns:a16="http://schemas.microsoft.com/office/drawing/2014/main" id="{EE63CAF5-CF87-4FF3-B720-6BEFF6A1EE00}"/>
              </a:ext>
            </a:extLst>
          </p:cNvPr>
          <p:cNvPicPr>
            <a:picLocks noChangeAspect="1"/>
          </p:cNvPicPr>
          <p:nvPr/>
        </p:nvPicPr>
        <p:blipFill>
          <a:blip r:embed="rId3"/>
          <a:stretch>
            <a:fillRect/>
          </a:stretch>
        </p:blipFill>
        <p:spPr>
          <a:xfrm>
            <a:off x="4267199" y="1829317"/>
            <a:ext cx="3749677" cy="2193560"/>
          </a:xfrm>
          <a:prstGeom prst="rect">
            <a:avLst/>
          </a:prstGeom>
        </p:spPr>
      </p:pic>
      <p:pic>
        <p:nvPicPr>
          <p:cNvPr id="16" name="Picture 15">
            <a:extLst>
              <a:ext uri="{FF2B5EF4-FFF2-40B4-BE49-F238E27FC236}">
                <a16:creationId xmlns:a16="http://schemas.microsoft.com/office/drawing/2014/main" id="{76589455-782C-4797-AA83-05A25CEC9FC0}"/>
              </a:ext>
            </a:extLst>
          </p:cNvPr>
          <p:cNvPicPr>
            <a:picLocks noChangeAspect="1"/>
          </p:cNvPicPr>
          <p:nvPr/>
        </p:nvPicPr>
        <p:blipFill>
          <a:blip r:embed="rId4"/>
          <a:stretch>
            <a:fillRect/>
          </a:stretch>
        </p:blipFill>
        <p:spPr>
          <a:xfrm>
            <a:off x="4495165" y="4194313"/>
            <a:ext cx="3293744" cy="2475013"/>
          </a:xfrm>
          <a:prstGeom prst="rect">
            <a:avLst/>
          </a:prstGeom>
        </p:spPr>
      </p:pic>
      <p:sp>
        <p:nvSpPr>
          <p:cNvPr id="21" name="Rectangle 20">
            <a:extLst>
              <a:ext uri="{FF2B5EF4-FFF2-40B4-BE49-F238E27FC236}">
                <a16:creationId xmlns:a16="http://schemas.microsoft.com/office/drawing/2014/main" id="{BD02007F-5A60-4B06-B0C9-87335604513B}"/>
              </a:ext>
            </a:extLst>
          </p:cNvPr>
          <p:cNvSpPr/>
          <p:nvPr/>
        </p:nvSpPr>
        <p:spPr>
          <a:xfrm>
            <a:off x="477078" y="6530827"/>
            <a:ext cx="2988960" cy="276999"/>
          </a:xfrm>
          <a:prstGeom prst="rect">
            <a:avLst/>
          </a:prstGeom>
        </p:spPr>
        <p:txBody>
          <a:bodyPr wrap="none">
            <a:spAutoFit/>
          </a:bodyPr>
          <a:lstStyle/>
          <a:p>
            <a:pPr lvl="0"/>
            <a:r>
              <a:rPr lang="en-US" sz="1200" dirty="0">
                <a:solidFill>
                  <a:srgbClr val="000000"/>
                </a:solidFill>
              </a:rPr>
              <a:t>Pictures courtesy of the Republican Herald</a:t>
            </a:r>
          </a:p>
        </p:txBody>
      </p:sp>
    </p:spTree>
    <p:extLst>
      <p:ext uri="{BB962C8B-B14F-4D97-AF65-F5344CB8AC3E}">
        <p14:creationId xmlns:p14="http://schemas.microsoft.com/office/powerpoint/2010/main" val="831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210B-5CB8-467B-839B-879F2BA5073A}"/>
              </a:ext>
            </a:extLst>
          </p:cNvPr>
          <p:cNvSpPr>
            <a:spLocks noGrp="1"/>
          </p:cNvSpPr>
          <p:nvPr>
            <p:ph type="title"/>
          </p:nvPr>
        </p:nvSpPr>
        <p:spPr/>
        <p:txBody>
          <a:bodyPr/>
          <a:lstStyle/>
          <a:p>
            <a:r>
              <a:rPr lang="en-US" dirty="0"/>
              <a:t>Who are our Utility Partners? </a:t>
            </a:r>
          </a:p>
        </p:txBody>
      </p:sp>
      <p:sp>
        <p:nvSpPr>
          <p:cNvPr id="3" name="Content Placeholder 2">
            <a:extLst>
              <a:ext uri="{FF2B5EF4-FFF2-40B4-BE49-F238E27FC236}">
                <a16:creationId xmlns:a16="http://schemas.microsoft.com/office/drawing/2014/main" id="{10BF1FA0-7B71-485D-9DA3-09723B777564}"/>
              </a:ext>
            </a:extLst>
          </p:cNvPr>
          <p:cNvSpPr>
            <a:spLocks noGrp="1"/>
          </p:cNvSpPr>
          <p:nvPr>
            <p:ph idx="1"/>
          </p:nvPr>
        </p:nvSpPr>
        <p:spPr/>
        <p:txBody>
          <a:bodyPr>
            <a:normAutofit fontScale="92500" lnSpcReduction="20000"/>
          </a:bodyPr>
          <a:lstStyle/>
          <a:p>
            <a:r>
              <a:rPr lang="en-US" dirty="0"/>
              <a:t>UGI Gas Utility – UGI continues to make significant infrastructure improvements in the City. The City has one of the most state of the art gas services in Pennsylvania. </a:t>
            </a:r>
          </a:p>
          <a:p>
            <a:r>
              <a:rPr lang="en-US" dirty="0"/>
              <a:t>Schuylkill County Municipal Authority (Water)</a:t>
            </a:r>
          </a:p>
          <a:p>
            <a:r>
              <a:rPr lang="en-US" dirty="0"/>
              <a:t>Greater Pottsville Sewer Authority </a:t>
            </a:r>
          </a:p>
          <a:p>
            <a:r>
              <a:rPr lang="en-US" dirty="0"/>
              <a:t>PPL Electric; Verizon</a:t>
            </a:r>
          </a:p>
          <a:p>
            <a:pPr marL="45720" indent="0">
              <a:buNone/>
            </a:pPr>
            <a:r>
              <a:rPr lang="en-US" dirty="0"/>
              <a:t>Utility upgrades include planned projects and work to restore streets in the aftermath of emergencies</a:t>
            </a:r>
          </a:p>
          <a:p>
            <a:pPr marL="45720" indent="0">
              <a:buNone/>
            </a:pPr>
            <a:r>
              <a:rPr lang="en-US" dirty="0"/>
              <a:t>Utility upgrades are vital in improving our quality of life and are crucial in long term community and economic development.</a:t>
            </a:r>
          </a:p>
          <a:p>
            <a:pPr marL="45720" indent="0">
              <a:buNone/>
            </a:pPr>
            <a:r>
              <a:rPr lang="en-US" dirty="0"/>
              <a:t>Communication and the development of effective working relationships</a:t>
            </a:r>
          </a:p>
        </p:txBody>
      </p:sp>
    </p:spTree>
    <p:extLst>
      <p:ext uri="{BB962C8B-B14F-4D97-AF65-F5344CB8AC3E}">
        <p14:creationId xmlns:p14="http://schemas.microsoft.com/office/powerpoint/2010/main" val="307267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EEDD-67CE-4EF8-B0E4-13A4D83763E8}"/>
              </a:ext>
            </a:extLst>
          </p:cNvPr>
          <p:cNvSpPr>
            <a:spLocks noGrp="1"/>
          </p:cNvSpPr>
          <p:nvPr>
            <p:ph type="title"/>
          </p:nvPr>
        </p:nvSpPr>
        <p:spPr/>
        <p:txBody>
          <a:bodyPr/>
          <a:lstStyle/>
          <a:p>
            <a:r>
              <a:rPr lang="en-US" dirty="0"/>
              <a:t>Working with Utility partners </a:t>
            </a:r>
          </a:p>
        </p:txBody>
      </p:sp>
      <p:sp>
        <p:nvSpPr>
          <p:cNvPr id="3" name="Content Placeholder 2">
            <a:extLst>
              <a:ext uri="{FF2B5EF4-FFF2-40B4-BE49-F238E27FC236}">
                <a16:creationId xmlns:a16="http://schemas.microsoft.com/office/drawing/2014/main" id="{EBF2686A-81C1-40AB-9F8D-C87145D7DBEA}"/>
              </a:ext>
            </a:extLst>
          </p:cNvPr>
          <p:cNvSpPr>
            <a:spLocks noGrp="1"/>
          </p:cNvSpPr>
          <p:nvPr>
            <p:ph idx="1"/>
          </p:nvPr>
        </p:nvSpPr>
        <p:spPr/>
        <p:txBody>
          <a:bodyPr>
            <a:normAutofit fontScale="85000" lnSpcReduction="10000"/>
          </a:bodyPr>
          <a:lstStyle/>
          <a:p>
            <a:pPr marL="45720" indent="0">
              <a:buNone/>
            </a:pPr>
            <a:r>
              <a:rPr lang="en-US" dirty="0"/>
              <a:t>The creation of effective partnerships with our utility providers is essential</a:t>
            </a:r>
          </a:p>
          <a:p>
            <a:r>
              <a:rPr lang="en-US" dirty="0"/>
              <a:t>The joint planning of projects enables all parties to make the most of each dollar spent</a:t>
            </a:r>
          </a:p>
          <a:p>
            <a:r>
              <a:rPr lang="en-US" dirty="0"/>
              <a:t>Short term / temporary repairs are essential to correct problems.  In the winter months, this is particularly problematic because hot paving material are not available.  In many instances these are the areas where drivers experience issues until more permanent repair can be made.  </a:t>
            </a:r>
          </a:p>
          <a:p>
            <a:r>
              <a:rPr lang="en-US" dirty="0"/>
              <a:t>Ideally larger utility repairs can be properly planned if:</a:t>
            </a:r>
          </a:p>
          <a:p>
            <a:pPr lvl="1"/>
            <a:r>
              <a:rPr lang="en-US" dirty="0"/>
              <a:t> the disturbance is significant</a:t>
            </a:r>
          </a:p>
          <a:p>
            <a:pPr lvl="1"/>
            <a:r>
              <a:rPr lang="en-US" dirty="0"/>
              <a:t>the city and utility collaborate to share the cost of paving that is needed as assessing the cost to the city and utility as appropriate.  Great examples include South Progress Avenue, Peacock Street, South 6</a:t>
            </a:r>
            <a:r>
              <a:rPr lang="en-US" baseline="30000" dirty="0"/>
              <a:t>th</a:t>
            </a:r>
            <a:r>
              <a:rPr lang="en-US" dirty="0"/>
              <a:t> Street, Anderson Street, and Snyder Street</a:t>
            </a:r>
          </a:p>
          <a:p>
            <a:endParaRPr lang="en-US" dirty="0"/>
          </a:p>
        </p:txBody>
      </p:sp>
    </p:spTree>
    <p:extLst>
      <p:ext uri="{BB962C8B-B14F-4D97-AF65-F5344CB8AC3E}">
        <p14:creationId xmlns:p14="http://schemas.microsoft.com/office/powerpoint/2010/main" val="41959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5EEDD-67CE-4EF8-B0E4-13A4D83763E8}"/>
              </a:ext>
            </a:extLst>
          </p:cNvPr>
          <p:cNvSpPr>
            <a:spLocks noGrp="1"/>
          </p:cNvSpPr>
          <p:nvPr>
            <p:ph type="title"/>
          </p:nvPr>
        </p:nvSpPr>
        <p:spPr>
          <a:xfrm>
            <a:off x="799117" y="152400"/>
            <a:ext cx="6516798" cy="914400"/>
          </a:xfrm>
        </p:spPr>
        <p:txBody>
          <a:bodyPr/>
          <a:lstStyle/>
          <a:p>
            <a:r>
              <a:rPr lang="en-US" dirty="0"/>
              <a:t>Working with Business partners </a:t>
            </a:r>
          </a:p>
        </p:txBody>
      </p:sp>
      <p:sp>
        <p:nvSpPr>
          <p:cNvPr id="3" name="Content Placeholder 2">
            <a:extLst>
              <a:ext uri="{FF2B5EF4-FFF2-40B4-BE49-F238E27FC236}">
                <a16:creationId xmlns:a16="http://schemas.microsoft.com/office/drawing/2014/main" id="{EBF2686A-81C1-40AB-9F8D-C87145D7DBEA}"/>
              </a:ext>
            </a:extLst>
          </p:cNvPr>
          <p:cNvSpPr>
            <a:spLocks noGrp="1"/>
          </p:cNvSpPr>
          <p:nvPr>
            <p:ph idx="1"/>
          </p:nvPr>
        </p:nvSpPr>
        <p:spPr>
          <a:xfrm>
            <a:off x="799117" y="1066800"/>
            <a:ext cx="6516798" cy="4191000"/>
          </a:xfrm>
        </p:spPr>
        <p:txBody>
          <a:bodyPr>
            <a:normAutofit/>
          </a:bodyPr>
          <a:lstStyle/>
          <a:p>
            <a:r>
              <a:rPr lang="en-US" dirty="0"/>
              <a:t>Developing effective relationships with business partners and investors is crucial in the planning and implementing of cost effective street improvements</a:t>
            </a:r>
          </a:p>
          <a:p>
            <a:r>
              <a:rPr lang="en-US" dirty="0"/>
              <a:t>Investors working in and with the City can significantly enhance property values, aesthetics, and public safety by implementing improvements around specific development projects.  </a:t>
            </a:r>
          </a:p>
          <a:p>
            <a:r>
              <a:rPr lang="en-US" dirty="0"/>
              <a:t>The following picture shows a significant investment made by Miller Brothers, Inc. at the intersection of Woodglen and Westwood Roads</a:t>
            </a:r>
          </a:p>
          <a:p>
            <a:pPr marL="45720" indent="0">
              <a:buNone/>
            </a:pPr>
            <a:endParaRPr lang="en-US" dirty="0"/>
          </a:p>
        </p:txBody>
      </p:sp>
      <p:pic>
        <p:nvPicPr>
          <p:cNvPr id="4" name="Picture 3">
            <a:extLst>
              <a:ext uri="{FF2B5EF4-FFF2-40B4-BE49-F238E27FC236}">
                <a16:creationId xmlns:a16="http://schemas.microsoft.com/office/drawing/2014/main" id="{E041E61F-220A-7118-29FE-D992B0EDBFE8}"/>
              </a:ext>
            </a:extLst>
          </p:cNvPr>
          <p:cNvPicPr>
            <a:picLocks noChangeAspect="1"/>
          </p:cNvPicPr>
          <p:nvPr/>
        </p:nvPicPr>
        <p:blipFill>
          <a:blip r:embed="rId2"/>
          <a:stretch>
            <a:fillRect/>
          </a:stretch>
        </p:blipFill>
        <p:spPr>
          <a:xfrm>
            <a:off x="1371600" y="4380545"/>
            <a:ext cx="1723810" cy="2295238"/>
          </a:xfrm>
          <a:prstGeom prst="rect">
            <a:avLst/>
          </a:prstGeom>
        </p:spPr>
      </p:pic>
      <p:pic>
        <p:nvPicPr>
          <p:cNvPr id="5" name="Picture 4">
            <a:extLst>
              <a:ext uri="{FF2B5EF4-FFF2-40B4-BE49-F238E27FC236}">
                <a16:creationId xmlns:a16="http://schemas.microsoft.com/office/drawing/2014/main" id="{6A92CFD3-80D2-CAE6-3175-B6225D96E95E}"/>
              </a:ext>
            </a:extLst>
          </p:cNvPr>
          <p:cNvPicPr>
            <a:picLocks noChangeAspect="1"/>
          </p:cNvPicPr>
          <p:nvPr/>
        </p:nvPicPr>
        <p:blipFill>
          <a:blip r:embed="rId3"/>
          <a:stretch>
            <a:fillRect/>
          </a:stretch>
        </p:blipFill>
        <p:spPr>
          <a:xfrm>
            <a:off x="3292572" y="4370606"/>
            <a:ext cx="1723810" cy="2295238"/>
          </a:xfrm>
          <a:prstGeom prst="rect">
            <a:avLst/>
          </a:prstGeom>
        </p:spPr>
      </p:pic>
      <p:pic>
        <p:nvPicPr>
          <p:cNvPr id="6" name="Picture 5">
            <a:extLst>
              <a:ext uri="{FF2B5EF4-FFF2-40B4-BE49-F238E27FC236}">
                <a16:creationId xmlns:a16="http://schemas.microsoft.com/office/drawing/2014/main" id="{56250846-3D70-D83D-7000-B2FFB2B91F52}"/>
              </a:ext>
            </a:extLst>
          </p:cNvPr>
          <p:cNvPicPr>
            <a:picLocks noChangeAspect="1"/>
          </p:cNvPicPr>
          <p:nvPr/>
        </p:nvPicPr>
        <p:blipFill>
          <a:blip r:embed="rId4"/>
          <a:stretch>
            <a:fillRect/>
          </a:stretch>
        </p:blipFill>
        <p:spPr>
          <a:xfrm>
            <a:off x="5286590" y="4354958"/>
            <a:ext cx="1723217" cy="2295239"/>
          </a:xfrm>
          <a:prstGeom prst="rect">
            <a:avLst/>
          </a:prstGeom>
        </p:spPr>
      </p:pic>
    </p:spTree>
    <p:extLst>
      <p:ext uri="{BB962C8B-B14F-4D97-AF65-F5344CB8AC3E}">
        <p14:creationId xmlns:p14="http://schemas.microsoft.com/office/powerpoint/2010/main" val="4154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1116"/>
            <a:ext cx="8686801" cy="762000"/>
          </a:xfrm>
        </p:spPr>
        <p:txBody>
          <a:bodyPr/>
          <a:lstStyle/>
          <a:p>
            <a:pPr algn="ctr"/>
            <a:r>
              <a:rPr lang="en-US" dirty="0">
                <a:solidFill>
                  <a:schemeClr val="tx1"/>
                </a:solidFill>
              </a:rPr>
              <a:t>Aging Infrastructure </a:t>
            </a:r>
          </a:p>
        </p:txBody>
      </p:sp>
      <p:pic>
        <p:nvPicPr>
          <p:cNvPr id="10" name="Picture 9">
            <a:extLst>
              <a:ext uri="{FF2B5EF4-FFF2-40B4-BE49-F238E27FC236}">
                <a16:creationId xmlns:a16="http://schemas.microsoft.com/office/drawing/2014/main" id="{D5CD9BC7-CA10-489A-BB9B-1367C20C8BDC}"/>
              </a:ext>
            </a:extLst>
          </p:cNvPr>
          <p:cNvPicPr>
            <a:picLocks noChangeAspect="1"/>
          </p:cNvPicPr>
          <p:nvPr/>
        </p:nvPicPr>
        <p:blipFill>
          <a:blip r:embed="rId2"/>
          <a:srcRect/>
          <a:stretch/>
        </p:blipFill>
        <p:spPr>
          <a:xfrm>
            <a:off x="457199" y="1149861"/>
            <a:ext cx="3125058" cy="2082851"/>
          </a:xfrm>
          <a:prstGeom prst="rect">
            <a:avLst/>
          </a:prstGeom>
        </p:spPr>
      </p:pic>
      <p:pic>
        <p:nvPicPr>
          <p:cNvPr id="20" name="Picture 19">
            <a:extLst>
              <a:ext uri="{FF2B5EF4-FFF2-40B4-BE49-F238E27FC236}">
                <a16:creationId xmlns:a16="http://schemas.microsoft.com/office/drawing/2014/main" id="{60C84D96-D269-496F-989E-4406CEE60741}"/>
              </a:ext>
            </a:extLst>
          </p:cNvPr>
          <p:cNvPicPr>
            <a:picLocks noChangeAspect="1"/>
          </p:cNvPicPr>
          <p:nvPr/>
        </p:nvPicPr>
        <p:blipFill>
          <a:blip r:embed="rId3"/>
          <a:stretch>
            <a:fillRect/>
          </a:stretch>
        </p:blipFill>
        <p:spPr>
          <a:xfrm>
            <a:off x="4560815" y="3866292"/>
            <a:ext cx="3690677" cy="2463526"/>
          </a:xfrm>
          <a:prstGeom prst="rect">
            <a:avLst/>
          </a:prstGeom>
        </p:spPr>
      </p:pic>
      <p:pic>
        <p:nvPicPr>
          <p:cNvPr id="22" name="Picture 21">
            <a:extLst>
              <a:ext uri="{FF2B5EF4-FFF2-40B4-BE49-F238E27FC236}">
                <a16:creationId xmlns:a16="http://schemas.microsoft.com/office/drawing/2014/main" id="{32A9BBF6-0DF4-42A1-AD34-9A104CD3BB6F}"/>
              </a:ext>
            </a:extLst>
          </p:cNvPr>
          <p:cNvPicPr>
            <a:picLocks noChangeAspect="1"/>
          </p:cNvPicPr>
          <p:nvPr/>
        </p:nvPicPr>
        <p:blipFill>
          <a:blip r:embed="rId4"/>
          <a:stretch>
            <a:fillRect/>
          </a:stretch>
        </p:blipFill>
        <p:spPr>
          <a:xfrm>
            <a:off x="4149459" y="1286896"/>
            <a:ext cx="3076888" cy="2225616"/>
          </a:xfrm>
          <a:prstGeom prst="rect">
            <a:avLst/>
          </a:prstGeom>
        </p:spPr>
      </p:pic>
      <p:sp>
        <p:nvSpPr>
          <p:cNvPr id="23" name="Rectangle 22">
            <a:extLst>
              <a:ext uri="{FF2B5EF4-FFF2-40B4-BE49-F238E27FC236}">
                <a16:creationId xmlns:a16="http://schemas.microsoft.com/office/drawing/2014/main" id="{587D39C5-A608-4A6F-82D9-6B9BCA794462}"/>
              </a:ext>
            </a:extLst>
          </p:cNvPr>
          <p:cNvSpPr/>
          <p:nvPr/>
        </p:nvSpPr>
        <p:spPr>
          <a:xfrm>
            <a:off x="467138" y="6052820"/>
            <a:ext cx="2988960" cy="276999"/>
          </a:xfrm>
          <a:prstGeom prst="rect">
            <a:avLst/>
          </a:prstGeom>
        </p:spPr>
        <p:txBody>
          <a:bodyPr wrap="none">
            <a:spAutoFit/>
          </a:bodyPr>
          <a:lstStyle/>
          <a:p>
            <a:pPr lvl="0"/>
            <a:r>
              <a:rPr lang="en-US" sz="1200" dirty="0">
                <a:solidFill>
                  <a:srgbClr val="000000"/>
                </a:solidFill>
              </a:rPr>
              <a:t>Pictures courtesy of the Republican Herald</a:t>
            </a:r>
          </a:p>
        </p:txBody>
      </p:sp>
      <p:pic>
        <p:nvPicPr>
          <p:cNvPr id="4" name="Picture 3">
            <a:extLst>
              <a:ext uri="{FF2B5EF4-FFF2-40B4-BE49-F238E27FC236}">
                <a16:creationId xmlns:a16="http://schemas.microsoft.com/office/drawing/2014/main" id="{8293A902-4565-4D85-89ED-E839838924CE}"/>
              </a:ext>
            </a:extLst>
          </p:cNvPr>
          <p:cNvPicPr>
            <a:picLocks noChangeAspect="1"/>
          </p:cNvPicPr>
          <p:nvPr/>
        </p:nvPicPr>
        <p:blipFill>
          <a:blip r:embed="rId5"/>
          <a:stretch>
            <a:fillRect/>
          </a:stretch>
        </p:blipFill>
        <p:spPr>
          <a:xfrm>
            <a:off x="516066" y="3512512"/>
            <a:ext cx="3456098" cy="2303489"/>
          </a:xfrm>
          <a:prstGeom prst="rect">
            <a:avLst/>
          </a:prstGeom>
        </p:spPr>
      </p:pic>
    </p:spTree>
    <p:extLst>
      <p:ext uri="{BB962C8B-B14F-4D97-AF65-F5344CB8AC3E}">
        <p14:creationId xmlns:p14="http://schemas.microsoft.com/office/powerpoint/2010/main" val="52226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usiness Contrast 16x9">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contrast presentation (widescreen).potx" id="{7A5589E3-C8FC-42FF-9F45-97961AC9204A}" vid="{8FC8D05C-4C37-46F2-BA08-1F1922797E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contrast presentation (widescreen)</Template>
  <TotalTime>5525</TotalTime>
  <Words>1855</Words>
  <Application>Microsoft Office PowerPoint</Application>
  <PresentationFormat>On-screen Show (4:3)</PresentationFormat>
  <Paragraphs>401</Paragraphs>
  <Slides>25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Franklin Gothic Medium</vt:lpstr>
      <vt:lpstr>Business Contrast 16x9</vt:lpstr>
      <vt:lpstr>Office Theme</vt:lpstr>
      <vt:lpstr>2023 Street Program</vt:lpstr>
      <vt:lpstr>Investing in City Streets</vt:lpstr>
      <vt:lpstr>Investing in People  </vt:lpstr>
      <vt:lpstr>Factors of Road Repairs</vt:lpstr>
      <vt:lpstr>Utility Work</vt:lpstr>
      <vt:lpstr>Who are our Utility Partners? </vt:lpstr>
      <vt:lpstr>Working with Utility partners </vt:lpstr>
      <vt:lpstr>Working with Business partners </vt:lpstr>
      <vt:lpstr>Aging Infrastructure </vt:lpstr>
      <vt:lpstr>The Freeze Thaw Cycle</vt:lpstr>
      <vt:lpstr>Use</vt:lpstr>
      <vt:lpstr>Natural Disasters</vt:lpstr>
      <vt:lpstr>Stormwater Runoff</vt:lpstr>
      <vt:lpstr>Working with Community Projects</vt:lpstr>
      <vt:lpstr>How do we respond?</vt:lpstr>
      <vt:lpstr>Short Term Repairs </vt:lpstr>
      <vt:lpstr>The Process</vt:lpstr>
      <vt:lpstr>How Do We Rank Our Streets</vt:lpstr>
      <vt:lpstr>PowerPoint Presentation</vt:lpstr>
      <vt:lpstr>An Example of Our Spreadsheet</vt:lpstr>
      <vt:lpstr>2023 Proposed Paving Program Phase I</vt:lpstr>
      <vt:lpstr>2023 Street Department Project Timeline</vt:lpstr>
      <vt:lpstr>Long Term Repairs</vt:lpstr>
      <vt:lpstr>2023 Summer Employment</vt:lpstr>
      <vt:lpstr>Garfield Square Redevelopment Project 402-406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the 2018 Street Program</dc:title>
  <dc:creator>Rebecca Trefsger</dc:creator>
  <cp:lastModifiedBy>Rebecca Trefsger</cp:lastModifiedBy>
  <cp:revision>92</cp:revision>
  <cp:lastPrinted>2021-11-08T19:06:08Z</cp:lastPrinted>
  <dcterms:created xsi:type="dcterms:W3CDTF">2018-03-09T14:44:02Z</dcterms:created>
  <dcterms:modified xsi:type="dcterms:W3CDTF">2023-04-11T13:26:25Z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